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6" r:id="rId4"/>
    <p:sldMasterId id="2147483807" r:id="rId5"/>
    <p:sldMasterId id="2147483858" r:id="rId6"/>
    <p:sldMasterId id="2147483873" r:id="rId7"/>
    <p:sldMasterId id="2147483887" r:id="rId8"/>
    <p:sldMasterId id="2147483904" r:id="rId9"/>
    <p:sldMasterId id="2147483917" r:id="rId10"/>
    <p:sldMasterId id="2147483936" r:id="rId11"/>
    <p:sldMasterId id="2147483951" r:id="rId12"/>
    <p:sldMasterId id="2147484047" r:id="rId13"/>
  </p:sldMasterIdLst>
  <p:notesMasterIdLst>
    <p:notesMasterId r:id="rId62"/>
  </p:notesMasterIdLst>
  <p:handoutMasterIdLst>
    <p:handoutMasterId r:id="rId63"/>
  </p:handoutMasterIdLst>
  <p:sldIdLst>
    <p:sldId id="256" r:id="rId14"/>
    <p:sldId id="5742" r:id="rId15"/>
    <p:sldId id="5967" r:id="rId16"/>
    <p:sldId id="5559" r:id="rId17"/>
    <p:sldId id="5749" r:id="rId18"/>
    <p:sldId id="5573" r:id="rId19"/>
    <p:sldId id="5746" r:id="rId20"/>
    <p:sldId id="5604" r:id="rId21"/>
    <p:sldId id="5760" r:id="rId22"/>
    <p:sldId id="5745" r:id="rId23"/>
    <p:sldId id="5780" r:id="rId24"/>
    <p:sldId id="5990" r:id="rId25"/>
    <p:sldId id="5991" r:id="rId26"/>
    <p:sldId id="5992" r:id="rId27"/>
    <p:sldId id="5993" r:id="rId28"/>
    <p:sldId id="5994" r:id="rId29"/>
    <p:sldId id="5156" r:id="rId30"/>
    <p:sldId id="5995" r:id="rId31"/>
    <p:sldId id="5996" r:id="rId32"/>
    <p:sldId id="5997" r:id="rId33"/>
    <p:sldId id="5998" r:id="rId34"/>
    <p:sldId id="6001" r:id="rId35"/>
    <p:sldId id="6002" r:id="rId36"/>
    <p:sldId id="5968" r:id="rId37"/>
    <p:sldId id="5969" r:id="rId38"/>
    <p:sldId id="5970" r:id="rId39"/>
    <p:sldId id="5971" r:id="rId40"/>
    <p:sldId id="5972" r:id="rId41"/>
    <p:sldId id="5973" r:id="rId42"/>
    <p:sldId id="5974" r:id="rId43"/>
    <p:sldId id="5975" r:id="rId44"/>
    <p:sldId id="5976" r:id="rId45"/>
    <p:sldId id="5983" r:id="rId46"/>
    <p:sldId id="5977" r:id="rId47"/>
    <p:sldId id="5978" r:id="rId48"/>
    <p:sldId id="5979" r:id="rId49"/>
    <p:sldId id="5980" r:id="rId50"/>
    <p:sldId id="5981" r:id="rId51"/>
    <p:sldId id="5982" r:id="rId52"/>
    <p:sldId id="5984" r:id="rId53"/>
    <p:sldId id="5985" r:id="rId54"/>
    <p:sldId id="5986" r:id="rId55"/>
    <p:sldId id="5987" r:id="rId56"/>
    <p:sldId id="5988" r:id="rId57"/>
    <p:sldId id="5989" r:id="rId58"/>
    <p:sldId id="5772" r:id="rId59"/>
    <p:sldId id="5481" r:id="rId60"/>
    <p:sldId id="266" r:id="rId6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BF0"/>
    <a:srgbClr val="FF991A"/>
    <a:srgbClr val="29A1BD"/>
    <a:srgbClr val="FFFF00"/>
    <a:srgbClr val="70AD47"/>
    <a:srgbClr val="CCE2E8"/>
    <a:srgbClr val="84B641"/>
    <a:srgbClr val="DA1F28"/>
    <a:srgbClr val="30B7D4"/>
    <a:srgbClr val="00A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4" autoAdjust="0"/>
    <p:restoredTop sz="96018" autoAdjust="0"/>
  </p:normalViewPr>
  <p:slideViewPr>
    <p:cSldViewPr snapToGrid="0" showGuides="1">
      <p:cViewPr varScale="1">
        <p:scale>
          <a:sx n="128" d="100"/>
          <a:sy n="128" d="100"/>
        </p:scale>
        <p:origin x="680" y="168"/>
      </p:cViewPr>
      <p:guideLst/>
    </p:cSldViewPr>
  </p:slideViewPr>
  <p:outlineViewPr>
    <p:cViewPr>
      <p:scale>
        <a:sx n="33" d="100"/>
        <a:sy n="33" d="100"/>
      </p:scale>
      <p:origin x="0" y="-1426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9" d="100"/>
        <a:sy n="199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8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theme" Target="theme/theme1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6/8/25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6/8/25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B16B98BA-961D-0E21-8C97-3E6EF08B2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0D9A4795-FB3B-43F3-3D9B-236B27E5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81CEA87B-D5AD-03D0-3457-3A5FA5C8F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306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7E40DC5-C833-0581-08A9-377AF197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0994D464-9139-CE05-EE1F-580A705F0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492263C2-5A75-1572-1659-C6476CA082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939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7E6C45B6-63C4-4A90-0E4B-59023B3A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37ABCECB-FB87-0691-AE00-2ED85085D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108498E7-7009-D6AC-0D00-50B9BE19C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847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16394E5E-C0BE-E72D-FB48-4F947956A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B365A189-DB82-547E-02A6-AEC4D0E14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AF6353B1-9401-5D76-8B16-D87228C5E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118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DE8CCDBB-F28D-279F-A6E0-A468F10B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BA4FA47E-0419-9584-A343-944699D8B6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31C9ED6D-4C1B-8FD5-29DA-F93295478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054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457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F816F15E-5E7B-278A-7A77-1667200A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0BCE2905-3BDC-D2F9-B18B-ACA266E1D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84FD6AE0-9357-5630-E386-FAB4417F2E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0338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E02E32C6-AFBF-D4DE-7257-4BE1008E4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B14DF286-80D3-E074-B996-5505F96AE8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3686C687-30CB-26BC-574F-885F40337B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60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6C2CA26C-4152-4572-DC2D-9A6462AE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EC70E955-3C9D-6DC3-8547-FF63E3563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FF3A3974-46C0-F546-004A-4F51608B6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573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1872D8EA-DFE3-1D33-4FF3-9F6CF8C6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C89C5682-559A-D944-AD1A-67F9CEBCB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8A1C39F3-CD2B-63FB-51E5-D7CD48CCB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11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67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899D5221-0814-CEDB-3669-0B8CABE8C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6CCCFF9B-FF4F-BF81-E0FE-86FA6648F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FC9F7C2D-B231-695F-C7D3-84EA79A05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121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32E427F2-5A75-2853-FB54-733E9E073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511F89BF-5732-2301-BDB8-D14FE80AB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8BECF7EC-244A-BFAB-979B-9C45805D9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45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544520C9-8DB6-E4A3-7F7C-0DA5AF7C9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6E9DE361-6714-CE25-4B10-5302EC160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6C08E8F8-8C9A-4B40-5B4C-ED8BB37B52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074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6F5CB68-FE58-0267-2130-0A85E780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099B8103-A3EA-0812-5DB5-E55FD1B213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43A64F13-D754-CFD6-5E49-BE7DDFD8C1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89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14D48822-425B-865E-9D10-7D21ED67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A224D1AE-63F8-E625-DEB4-25CDA0700B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F6DDDBC1-D3C0-8EEF-DB37-099F541DD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765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97322EC-553C-1D80-803C-EF102FCF5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498D8C91-FEA5-636A-C74F-D44627355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5C375699-5EF7-FCE8-DADC-0D86200A2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856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1DE27332-9FC9-C042-DB3F-996FC8DEB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4A3DB074-D2AF-995A-7B44-6D7D72634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98AA84BC-CFD4-E48B-EF91-3CBF54C8C9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4378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DEA514F4-8B9F-CF6F-760D-B0C660C4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6A143235-951D-88ED-D23F-B292FEA8E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4640C4A8-DDD0-EFE9-3E7A-18377FE5A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292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3FA53A9A-C738-7EB0-865F-149F9227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A436FEEA-E0C9-5314-636B-10114C725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7C3E3943-7CEA-81FB-3684-F4485A328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620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F84CF249-6D90-29C1-1CF0-EE9D85A0D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B77704C0-EAB7-1D51-5D7C-29FD08785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DA9C7CCA-1A54-9BC8-2483-42AC0DF931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23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LOCAL LAB POC: </a:t>
            </a:r>
            <a:r>
              <a:rPr lang="en-US" u="none"/>
              <a:t>Michael Heroux (maherou@sandia.gov) 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TALKING POINTS: 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PESO is a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five-year post-ECP software-ecosystem stewardship and advancement project. In partnership with the Consortium for the Advancement of Scientific Software (CASS), PESO will establish and steward a sustainable scientific software ecosystem comprising libraries and tools that deliver the latest high-performance algorithms and capabilities for DOE mission-critical applications.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will enable applications to realize 100X improvement in both high-end capabilities and energy efficiency by leveraging accelerator devices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will emphasize software product quality, the continued fostering of software product communities, and the delivery of products, working with CASS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METADATA: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Name of the associated awarded project: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PI name(s):  Michael Heroux (Sandia), Lois Curfman McInnes (Argonne)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Name of the program manager: William Spotz, Software Stewardship and Advancement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CITATIONS: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notes section should also include full citations (including the DOI) to any important and associated publications, datasets or code developed as part this work. 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AWARDS: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none"/>
              <a:t>N/A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REPRODUCIBILITY:</a:t>
            </a: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N/A.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/>
              <a:t>BACKGROUND AND CONTEXT INFORMATION:</a:t>
            </a: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83" name="Google Shape;3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2919696-89D7-7C50-D7FB-B7251254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F4D8923B-4DAD-1E37-4DBD-19A951284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41C4E829-EB71-DD31-4510-8EAB77BA58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53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1A5FCB36-EC58-4F47-8B18-080613F5C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BF787AAB-A9C4-8EC3-73BA-AE6B94010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3B020510-A118-6DCD-5021-A48DBC259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89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8427FAED-EB4B-3CD7-E181-87052787E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E2DAB756-D301-7ABC-4E94-0E8000848F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3DD1A6FB-7135-FE7F-598F-A43DE3786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423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D0900BAF-5F6A-589B-098A-4D307D54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CD5BBAF6-78B3-4324-7349-8EABACD3B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B7CA968E-E7E2-21DC-37B0-18E9FC2B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2029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504FFB97-81D7-9113-6F79-CE6D1F9ED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10A4974F-6F35-3A8E-91AD-134AE7B61A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78D24D0F-2278-274E-7F0A-EBA8C5ACA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246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525A09B1-0DA3-CE14-FCFC-27A0B42CC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6E23CAAD-8B0F-4BFD-F905-35F7A3C8B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63A61E24-347B-59C0-3CA9-FD061D50E0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014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6011EEB2-205C-0D87-BE7D-265CC76E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941EC2EC-B8D6-A877-0675-354B81D59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821E2CBE-A25D-1735-353D-54368E5F02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27670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960DCF6C-421A-DEEC-3B6F-8E1E336D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85BDF030-4303-373E-FF4C-B4DA11180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22C7E2D0-2100-6DA7-ADD0-F9B0C852E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9807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DFDAE09C-5D18-E332-1B69-C7DF05A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AB32F299-3678-39F5-E082-B1E5286EE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CFBDFA0F-51E3-9A7E-9ECF-AB267C4E69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77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76E7F0F8-2EE2-5069-27F1-A8741C748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E116FE9C-962A-3894-1D36-FEC8C44D2E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E808E765-05DD-7B6A-2A81-83178B013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12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326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8225F33E-93B7-DFF7-F6AB-2850B42DC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34E6C17E-DE9E-7ADD-569B-E68CE9D0D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AC4B42B8-7EC0-62A7-6796-3A5FF95FA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144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7C8BA344-A4A1-EA74-F718-F57A2C3D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30E41E24-7EA5-D5BF-0B4D-DBF1A2D8F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91F8ECC6-85CE-A9F6-CFC1-98954D200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4919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14C4AFEF-5768-C728-055B-0FDD1A344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>
            <a:extLst>
              <a:ext uri="{FF2B5EF4-FFF2-40B4-BE49-F238E27FC236}">
                <a16:creationId xmlns:a16="http://schemas.microsoft.com/office/drawing/2014/main" id="{664B9C4C-4D88-F6F3-27AD-1C6BF3279C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>
            <a:extLst>
              <a:ext uri="{FF2B5EF4-FFF2-40B4-BE49-F238E27FC236}">
                <a16:creationId xmlns:a16="http://schemas.microsoft.com/office/drawing/2014/main" id="{687D9CCA-43A2-4BAB-5919-7A239ECE4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8053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d3524a268_3_0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6d3524a2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54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02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856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2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89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c341c56e_21_215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quick run through - what ECP ST is working on</a:t>
            </a:r>
            <a:endParaRPr/>
          </a:p>
        </p:txBody>
      </p:sp>
      <p:sp>
        <p:nvSpPr>
          <p:cNvPr id="336" name="Google Shape;336;g6dc341c56e_2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3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2205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12395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44325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0107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69845" cy="6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136193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036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7729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7729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92188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5214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772900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779008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07221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266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0783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" y="2268990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663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26030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634" y="1452618"/>
            <a:ext cx="37570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634" y="2273808"/>
            <a:ext cx="37570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6622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6622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6911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20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69289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309114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309114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43909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43910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61234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61234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19" y="371052"/>
            <a:ext cx="11750331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232259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274320" y="320039"/>
            <a:ext cx="11917681" cy="919959"/>
            <a:chOff x="274320" y="320040"/>
            <a:chExt cx="11917681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274320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84275"/>
            <a:ext cx="11917682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719" y="320040"/>
            <a:ext cx="11750331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58644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65856" y="1076960"/>
            <a:ext cx="11372771" cy="49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37548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/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95341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obj">
  <p:cSld name="1_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30685" y="255354"/>
            <a:ext cx="11130627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67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7840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311F-26F7-974A-9192-96B77D15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1BCA-460B-834F-B3A1-10EBC54D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3727-6C21-FC48-BAE7-E3EC56C8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F77C-2CE4-1C4E-9506-8ED685DF02DB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41A0F-D237-7149-A3F5-C1FD3EA3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4AC3C-DAD6-3641-9B30-37719930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25A7A-63CA-5248-A7DF-24F38BEA1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442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556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432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11193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8380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38232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777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4383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77469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13248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631639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5332358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320555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310577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076960"/>
            <a:ext cx="11372771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846157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_slide">
  <p:cSld name="Discussion_slid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1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190500" y="237744"/>
            <a:ext cx="11772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/>
          <p:nvPr/>
        </p:nvSpPr>
        <p:spPr>
          <a:xfrm flipH="1">
            <a:off x="11848263" y="6588336"/>
            <a:ext cx="280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89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579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697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6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771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9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637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420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240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481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37313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7229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1963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0478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5110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9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01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73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54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850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682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608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44341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63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5955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0645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-10633" y="-2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12" name="Google Shape;16;p29">
            <a:extLst>
              <a:ext uri="{FF2B5EF4-FFF2-40B4-BE49-F238E27FC236}">
                <a16:creationId xmlns:a16="http://schemas.microsoft.com/office/drawing/2014/main" id="{019D6F2B-7196-624E-82B0-AE48639B60E7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636" y="2509708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067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194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483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28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1966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927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9686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5216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287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83737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814977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004413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69845" cy="6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189449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8353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51083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7729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7729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6085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891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772900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779008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7670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42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7932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" y="2268990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76072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76072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0964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634" y="1452618"/>
            <a:ext cx="37570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634" y="2273808"/>
            <a:ext cx="37570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6622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6622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754934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754934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9700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376098"/>
            <a:ext cx="2874807" cy="52604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20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26200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309114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309114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43909" y="1376098"/>
            <a:ext cx="3848089" cy="5260421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43910" y="948037"/>
            <a:ext cx="3848089" cy="443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61234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61234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26719" y="371052"/>
            <a:ext cx="11750331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131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6463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274320" y="320039"/>
            <a:ext cx="11917681" cy="919959"/>
            <a:chOff x="274320" y="320040"/>
            <a:chExt cx="11917681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274320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8" y="1384275"/>
            <a:ext cx="11917682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719" y="320040"/>
            <a:ext cx="11750331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28896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65856" y="1076960"/>
            <a:ext cx="11372771" cy="49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8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/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57225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obj">
  <p:cSld name="1_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30685" y="255354"/>
            <a:ext cx="11130627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67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9392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311F-26F7-974A-9192-96B77D15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1BCA-460B-834F-B3A1-10EBC54D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3727-6C21-FC48-BAE7-E3EC56C8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F77C-2CE4-1C4E-9506-8ED685DF02DB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41A0F-D237-7149-A3F5-C1FD3EA3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4AC3C-DAD6-3641-9B30-37719930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25A7A-63CA-5248-A7DF-24F38BEA1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18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5" name="Picture 4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5DBA1A22-5A63-D066-3FFF-BB59EA51E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-587"/>
          <a:stretch/>
        </p:blipFill>
        <p:spPr>
          <a:xfrm>
            <a:off x="9302263" y="3570342"/>
            <a:ext cx="2699238" cy="1750958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3771B90F-CB6B-BBF1-B6DE-9A272E099F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9671" y="3529854"/>
            <a:ext cx="3924304" cy="27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6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11320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60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715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05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8872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2140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2086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843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46783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413541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99152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A1C9A6-9ECA-554C-998A-857CF419A9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http://tau.uoregon.edu/TAU_LLNL23.pdf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419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Sensitive Information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1996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93442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06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0992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0285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0600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146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81241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52136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0956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 userDrawn="1"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73475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 userDrawn="1"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6648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05106" y="1154244"/>
            <a:ext cx="11877340" cy="5560755"/>
            <a:chOff x="274319" y="697174"/>
            <a:chExt cx="11917681" cy="59393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715319"/>
              <a:ext cx="2874807" cy="676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697174"/>
              <a:ext cx="2874807" cy="694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154244"/>
            <a:ext cx="2861458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938528"/>
            <a:ext cx="2861459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378131" y="1154244"/>
            <a:ext cx="2874807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938528"/>
            <a:ext cx="2874807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154244"/>
            <a:ext cx="2864755" cy="633334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171232"/>
            <a:ext cx="2864755" cy="61634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938528"/>
            <a:ext cx="2864755" cy="4664240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25711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D1440-F9B4-714D-93F9-292CD649F95F}"/>
              </a:ext>
            </a:extLst>
          </p:cNvPr>
          <p:cNvSpPr txBox="1"/>
          <p:nvPr userDrawn="1"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Sensitive Information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05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1240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695697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54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28796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159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596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09541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568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 userDrawn="1"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9710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image" Target="../media/image1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184ECDA6-B063-8825-C47F-5CEBD6A6E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3" r:id="rId5"/>
    <p:sldLayoutId id="2147483774" r:id="rId6"/>
    <p:sldLayoutId id="2147483775" r:id="rId7"/>
    <p:sldLayoutId id="2147483776" r:id="rId8"/>
    <p:sldLayoutId id="2147483780" r:id="rId9"/>
    <p:sldLayoutId id="2147483781" r:id="rId10"/>
    <p:sldLayoutId id="2147483782" r:id="rId11"/>
    <p:sldLayoutId id="2147483804" r:id="rId12"/>
    <p:sldLayoutId id="2147484075" r:id="rId13"/>
    <p:sldLayoutId id="2147484078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192" userDrawn="1">
          <p15:clr>
            <a:srgbClr val="F26B43"/>
          </p15:clr>
        </p15:guide>
        <p15:guide id="8" orient="horz" pos="912" userDrawn="1">
          <p15:clr>
            <a:srgbClr val="F26B43"/>
          </p15:clr>
        </p15:guide>
        <p15:guide id="9" orient="horz" pos="72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782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0A6369C1-5F9A-1653-8C23-60FC9B928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8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9671AD67-45AF-E38E-0300-9769DF698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1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F329EC11-353F-8FAC-F5E8-2A7B7E6D77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baseline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baseline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BEF0CBD1-25CF-C1D4-3161-D1C5499F5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pic>
        <p:nvPicPr>
          <p:cNvPr id="2" name="Picture 1" descr="A picture containing graphics, logo, font, symbol&#10;&#10;Description automatically generated">
            <a:extLst>
              <a:ext uri="{FF2B5EF4-FFF2-40B4-BE49-F238E27FC236}">
                <a16:creationId xmlns:a16="http://schemas.microsoft.com/office/drawing/2014/main" id="{67E7419F-785A-C198-3E5B-F01DB6F0F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-587"/>
          <a:stretch/>
        </p:blipFill>
        <p:spPr>
          <a:xfrm>
            <a:off x="194833" y="6182251"/>
            <a:ext cx="831141" cy="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407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613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1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8897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507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ratoolspro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hyperlink" Target="https://www.energy.gov/technologytransitions/sbirstt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ptivecomputing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Relationship Id="rId4" Type="http://schemas.openxmlformats.org/officeDocument/2006/relationships/hyperlink" Target="https://paratoolspr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hyperlink" Target="https://e4s.io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hyperlink" Target="https://e4s.io/talks/E4S_24.05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esoproject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science.osti.gov/ascr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energy.gov/technologytransitions/sbirsttr" TargetMode="External"/><Relationship Id="rId5" Type="http://schemas.openxmlformats.org/officeDocument/2006/relationships/hyperlink" Target="https://hpsf.io/" TargetMode="External"/><Relationship Id="rId4" Type="http://schemas.openxmlformats.org/officeDocument/2006/relationships/hyperlink" Target="https://ascr-step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hyperlink" Target="https://www.exascaleproject.org/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E4S: The Extreme-scale Scientific Software Stack </a:t>
            </a:r>
            <a:br>
              <a:rPr lang="en-US" dirty="0"/>
            </a:br>
            <a:r>
              <a:rPr lang="en-US" dirty="0"/>
              <a:t>Release 25.06</a:t>
            </a:r>
            <a:endParaRPr dirty="0"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190499" y="3609391"/>
            <a:ext cx="8753475" cy="213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Release 25.06 notes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June 6, 2025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endParaRPr lang="en-US" sz="18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High Performance Software Foundation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r>
              <a:rPr lang="en-US" sz="1800" dirty="0"/>
              <a:t>E4S Team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</a:pPr>
            <a:endParaRPr sz="1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F22CEC-0334-73B5-518A-5047874C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6196" y="3560253"/>
            <a:ext cx="2443370" cy="706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Detailed Documentation for Bare-metal Installation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software system&#10;&#10;AI-generated content may be incorrect.">
            <a:extLst>
              <a:ext uri="{FF2B5EF4-FFF2-40B4-BE49-F238E27FC236}">
                <a16:creationId xmlns:a16="http://schemas.microsoft.com/office/drawing/2014/main" id="{B42A8F04-4119-0A7B-8276-AAB2737B0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798" y="684067"/>
            <a:ext cx="7359832" cy="56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7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</a:t>
            </a:r>
            <a:r>
              <a:rPr lang="en-US" dirty="0" err="1"/>
              <a:t>DocPortal</a:t>
            </a:r>
            <a:r>
              <a:rPr lang="en-US" dirty="0"/>
              <a:t> updated with new applications and AI/ML tools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76A246-9AD9-8FF6-CF2F-A18B1019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992" y="716379"/>
            <a:ext cx="7317444" cy="55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5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8055C297-233E-1847-BB69-9B63522C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8052673D-9CDB-97F3-9EE6-1CF587D7C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e4s-chain-spack.sh to customize software stack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1F798-7AC6-18BE-D1E4-CECEB4A61AA9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C3552D-B5F8-5B6D-73D7-516D70AB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84067"/>
            <a:ext cx="8204752" cy="5477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5C5E1-CC1D-5358-C789-3C18F390793A}"/>
              </a:ext>
            </a:extLst>
          </p:cNvPr>
          <p:cNvSpPr txBox="1"/>
          <p:nvPr/>
        </p:nvSpPr>
        <p:spPr>
          <a:xfrm>
            <a:off x="8885583" y="1013790"/>
            <a:ext cx="337784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Specify location of downstream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Spack installation 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EB8C8-A753-21B3-9474-49F6E85DE1AB}"/>
              </a:ext>
            </a:extLst>
          </p:cNvPr>
          <p:cNvSpPr txBox="1"/>
          <p:nvPr/>
        </p:nvSpPr>
        <p:spPr>
          <a:xfrm>
            <a:off x="8885583" y="2912607"/>
            <a:ext cx="310437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Source downstream Spack’s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setup-</a:t>
            </a:r>
            <a:r>
              <a:rPr lang="en-US" dirty="0" err="1">
                <a:latin typeface="+mn-lt"/>
              </a:rPr>
              <a:t>env.sh</a:t>
            </a:r>
            <a:r>
              <a:rPr lang="en-US" dirty="0">
                <a:latin typeface="+mn-lt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8B892-D355-ED95-18E5-057A80D1E358}"/>
              </a:ext>
            </a:extLst>
          </p:cNvPr>
          <p:cNvSpPr txBox="1"/>
          <p:nvPr/>
        </p:nvSpPr>
        <p:spPr>
          <a:xfrm>
            <a:off x="8852624" y="3503538"/>
            <a:ext cx="333937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Install a new Spack package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 downstream Spack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175C4-E038-D722-D796-4540039AD80F}"/>
              </a:ext>
            </a:extLst>
          </p:cNvPr>
          <p:cNvSpPr txBox="1"/>
          <p:nvPr/>
        </p:nvSpPr>
        <p:spPr>
          <a:xfrm>
            <a:off x="8852624" y="5573493"/>
            <a:ext cx="314701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Load new package (</a:t>
            </a:r>
            <a:r>
              <a:rPr lang="en-US" dirty="0" err="1">
                <a:latin typeface="+mn-lt"/>
              </a:rPr>
              <a:t>valgrind</a:t>
            </a:r>
            <a:r>
              <a:rPr lang="en-US" dirty="0">
                <a:latin typeface="+mn-lt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using </a:t>
            </a:r>
            <a:r>
              <a:rPr lang="en-US" dirty="0" err="1">
                <a:latin typeface="+mn-lt"/>
              </a:rPr>
              <a:t>spack</a:t>
            </a:r>
            <a:r>
              <a:rPr lang="en-US" dirty="0">
                <a:latin typeface="+mn-lt"/>
              </a:rPr>
              <a:t> load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4B90FF1-0740-3A48-905A-C493A1178764}"/>
              </a:ext>
            </a:extLst>
          </p:cNvPr>
          <p:cNvSpPr/>
          <p:nvPr/>
        </p:nvSpPr>
        <p:spPr>
          <a:xfrm>
            <a:off x="1085023" y="3309730"/>
            <a:ext cx="2910508" cy="19380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0315B112-0A11-8DD8-56C2-EB68CD1AA481}"/>
              </a:ext>
            </a:extLst>
          </p:cNvPr>
          <p:cNvSpPr/>
          <p:nvPr/>
        </p:nvSpPr>
        <p:spPr>
          <a:xfrm>
            <a:off x="1094962" y="1043607"/>
            <a:ext cx="2910508" cy="11438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9A1DFE90-EB04-3822-9A35-D252B6C67F86}"/>
              </a:ext>
            </a:extLst>
          </p:cNvPr>
          <p:cNvSpPr/>
          <p:nvPr/>
        </p:nvSpPr>
        <p:spPr>
          <a:xfrm>
            <a:off x="1085023" y="5752176"/>
            <a:ext cx="1409699" cy="19380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69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2767D727-27D6-0AB8-C68C-75EDDF8E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DD86B970-F9B3-1CC9-C771-3D83B59AC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e4s-chain-spack.sh to customize software stack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95D79-81F7-D15C-72AD-2F53B40E424C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33293-BFB7-A49A-E172-D056C2DE75C3}"/>
              </a:ext>
            </a:extLst>
          </p:cNvPr>
          <p:cNvSpPr txBox="1"/>
          <p:nvPr/>
        </p:nvSpPr>
        <p:spPr>
          <a:xfrm>
            <a:off x="8885583" y="1013790"/>
            <a:ext cx="328391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Downstream Spack’s package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is loaded in your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99F3-0BC7-074E-485B-58256CA06E79}"/>
              </a:ext>
            </a:extLst>
          </p:cNvPr>
          <p:cNvSpPr txBox="1"/>
          <p:nvPr/>
        </p:nvSpPr>
        <p:spPr>
          <a:xfrm>
            <a:off x="8852624" y="1753301"/>
            <a:ext cx="332655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e4s-chain-spack.sh helps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customize the software stack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using upstream /</a:t>
            </a:r>
            <a:r>
              <a:rPr lang="en-US" dirty="0" err="1">
                <a:latin typeface="+mn-lt"/>
              </a:rPr>
              <a:t>spack</a:t>
            </a:r>
            <a:r>
              <a:rPr lang="en-US" dirty="0">
                <a:latin typeface="+mn-lt"/>
              </a:rPr>
              <a:t>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(read-only in the container) for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package dependencies while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installing a new package in the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downstream Spack in your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writable home directory.    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D24199D-1759-5765-F4D4-542CB2A0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84067"/>
            <a:ext cx="5978387" cy="54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4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15B9207A-78B6-D239-9A3A-EDA68ABB0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EF90498A-E2DD-DD0B-7525-9BD56ABB9F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e4s-alc: Customize container images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EE3D4-A2FF-50FF-D753-1F646D524337}"/>
              </a:ext>
            </a:extLst>
          </p:cNvPr>
          <p:cNvSpPr txBox="1"/>
          <p:nvPr/>
        </p:nvSpPr>
        <p:spPr>
          <a:xfrm>
            <a:off x="3718060" y="6383777"/>
            <a:ext cx="475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/E4s-Project/e4s-alc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0AC911-FD3F-63BB-3F00-AFFC63BE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93" y="688728"/>
            <a:ext cx="5364012" cy="5605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F1A1A-7793-E371-BC8C-BE28AB5D3537}"/>
              </a:ext>
            </a:extLst>
          </p:cNvPr>
          <p:cNvSpPr txBox="1"/>
          <p:nvPr/>
        </p:nvSpPr>
        <p:spPr>
          <a:xfrm>
            <a:off x="8622424" y="1242390"/>
            <a:ext cx="3653564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 system packages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 Spack packages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 </a:t>
            </a:r>
            <a:r>
              <a:rPr lang="en-US" dirty="0" err="1">
                <a:latin typeface="+mn-lt"/>
              </a:rPr>
              <a:t>tarballs</a:t>
            </a:r>
            <a:r>
              <a:rPr lang="en-US" dirty="0">
                <a:latin typeface="+mn-lt"/>
              </a:rPr>
              <a:t>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Customize the container image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Start with a base image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packages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a new container image! </a:t>
            </a:r>
          </a:p>
        </p:txBody>
      </p:sp>
    </p:spTree>
    <p:extLst>
      <p:ext uri="{BB962C8B-B14F-4D97-AF65-F5344CB8AC3E}">
        <p14:creationId xmlns:p14="http://schemas.microsoft.com/office/powerpoint/2010/main" val="2236599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3F58ABF7-778E-DB71-2299-82528B2F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CCEE946F-BD1D-7D5F-1C80-3F3896620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Tools: e4s-cl: Container Launch tool for MPI applications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92DA0-B115-FD6E-6D33-1799CBFADCAE}"/>
              </a:ext>
            </a:extLst>
          </p:cNvPr>
          <p:cNvSpPr txBox="1"/>
          <p:nvPr/>
        </p:nvSpPr>
        <p:spPr>
          <a:xfrm>
            <a:off x="3718060" y="6363899"/>
            <a:ext cx="475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https://e4s.io/e4s-cl.html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8E055-7A0F-F068-1C6E-75F452A3F9B3}"/>
              </a:ext>
            </a:extLst>
          </p:cNvPr>
          <p:cNvSpPr txBox="1"/>
          <p:nvPr/>
        </p:nvSpPr>
        <p:spPr>
          <a:xfrm>
            <a:off x="8622424" y="1232450"/>
            <a:ext cx="3730508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Distribute your MPI application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as a binary with an E4S image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While deploying on a system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substitute the embedded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containerized MPI in application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with the system/vendor MPI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inter-node network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interfaces efficiently for near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native performance!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61E492-1A80-C513-9DAE-B32439E4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24" y="854764"/>
            <a:ext cx="7772400" cy="54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6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226F4FAE-3BAF-8E91-B9FB-9F10CE4FF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6898C11A-BAF6-FDF0-527E-18BD57F4C4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0" y="423692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e4s-cl: A tool to simplify the launch of MPI jobs in E4S containers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63E7E-CAF3-211A-B086-B3C6903127F8}"/>
              </a:ext>
            </a:extLst>
          </p:cNvPr>
          <p:cNvSpPr txBox="1"/>
          <p:nvPr/>
        </p:nvSpPr>
        <p:spPr>
          <a:xfrm>
            <a:off x="4314903" y="6095754"/>
            <a:ext cx="3562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/E4S-Project/e4s-cl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834A57-7C60-E464-7BC6-13A68DA87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116" y="3429000"/>
            <a:ext cx="2804984" cy="93995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56306D-6367-FB14-D38F-A4AD28DF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467" y="877742"/>
            <a:ext cx="4993066" cy="52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6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266700" y="423692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e4s-cl: A tool to simplify the launch of MPI jobs in E4S containers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314903" y="6095754"/>
            <a:ext cx="3562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/E4S-Project/e4s-cl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1B831F-DD54-3342-84B9-2BA1C683404B}"/>
              </a:ext>
            </a:extLst>
          </p:cNvPr>
          <p:cNvSpPr txBox="1">
            <a:spLocks/>
          </p:cNvSpPr>
          <p:nvPr/>
        </p:nvSpPr>
        <p:spPr>
          <a:xfrm>
            <a:off x="190500" y="1012750"/>
            <a:ext cx="1165860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E4S containers support replacement of MPI libraries using MPICH ABI compatibility layer and Wi4MPI [CEA] for </a:t>
            </a:r>
            <a:r>
              <a:rPr lang="en-US" dirty="0" err="1"/>
              <a:t>OpenMPI</a:t>
            </a:r>
            <a:r>
              <a:rPr lang="en-US" dirty="0"/>
              <a:t> replacement. </a:t>
            </a:r>
          </a:p>
          <a:p>
            <a:r>
              <a:rPr lang="en-US" dirty="0"/>
              <a:t>Applications binaries built using E4S can be launched with Singularity using MPI library substitution for efficient inter-node communications. </a:t>
            </a:r>
          </a:p>
          <a:p>
            <a:r>
              <a:rPr lang="en-US" dirty="0"/>
              <a:t>e4s-cl is a new tool that simplifies the launch and MPI replacement.</a:t>
            </a:r>
          </a:p>
          <a:p>
            <a:pPr lvl="1"/>
            <a:r>
              <a:rPr lang="en-US" sz="1600" dirty="0"/>
              <a:t>e4s-cl </a:t>
            </a:r>
            <a:r>
              <a:rPr lang="en-US" sz="1600" dirty="0" err="1"/>
              <a:t>init</a:t>
            </a:r>
            <a:r>
              <a:rPr lang="en-US" sz="1600" dirty="0"/>
              <a:t> --backend [</a:t>
            </a:r>
            <a:r>
              <a:rPr lang="en-US" sz="1600" dirty="0" err="1"/>
              <a:t>singularity|shifter|docker</a:t>
            </a:r>
            <a:r>
              <a:rPr lang="en-US" sz="1600" dirty="0"/>
              <a:t>] --image &lt;file&gt; --source &lt;</a:t>
            </a:r>
            <a:r>
              <a:rPr lang="en-US" sz="1600" dirty="0" err="1"/>
              <a:t>startup_cmds.sh</a:t>
            </a:r>
            <a:r>
              <a:rPr lang="en-US" sz="1600" dirty="0"/>
              <a:t>&gt; </a:t>
            </a:r>
          </a:p>
          <a:p>
            <a:pPr lvl="1"/>
            <a:r>
              <a:rPr lang="en-US" sz="1600" dirty="0"/>
              <a:t>e4s-cl </a:t>
            </a:r>
            <a:r>
              <a:rPr lang="en-US" sz="1600" dirty="0" err="1"/>
              <a:t>mpirun</a:t>
            </a:r>
            <a:r>
              <a:rPr lang="en-US" sz="1600" dirty="0"/>
              <a:t> -np &lt;N&gt; &lt;command&gt;</a:t>
            </a:r>
            <a:endParaRPr lang="en-US" sz="2000" dirty="0"/>
          </a:p>
          <a:p>
            <a:r>
              <a:rPr lang="en-US" dirty="0"/>
              <a:t>Usage:</a:t>
            </a:r>
          </a:p>
          <a:p>
            <a:pPr marL="5715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e4s-cl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--backend singularity --image ~/images/e4s-gpu-x86.sif --source ~/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source.sh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cat ~/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source.sh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/setup-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env.sh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0">
              <a:spcBef>
                <a:spcPts val="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load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trilinos+cuda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cuda_arch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=90 </a:t>
            </a:r>
          </a:p>
          <a:p>
            <a:pPr marL="5715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e4s-cl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mpirun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-np 4 ./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3690F2-678C-63C0-FFB3-78A98D99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116" y="3429000"/>
            <a:ext cx="2804984" cy="9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53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86FF044E-A308-1865-54F8-7E10BC83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09716441-3AEF-9C61-335C-255D519019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0" y="423692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on Commercial Cloud Platforms: </a:t>
            </a:r>
            <a:r>
              <a:rPr lang="en-US" dirty="0" err="1"/>
              <a:t>ParaTools</a:t>
            </a:r>
            <a:r>
              <a:rPr lang="en-US" dirty="0"/>
              <a:t> Pro for E4S</a:t>
            </a:r>
            <a:r>
              <a:rPr lang="en-US" baseline="30000" dirty="0"/>
              <a:t>TM</a:t>
            </a:r>
            <a:endParaRPr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0C432-796F-2E06-5316-D9A72F903DCC}"/>
              </a:ext>
            </a:extLst>
          </p:cNvPr>
          <p:cNvSpPr txBox="1"/>
          <p:nvPr/>
        </p:nvSpPr>
        <p:spPr>
          <a:xfrm>
            <a:off x="916884" y="6434308"/>
            <a:ext cx="9086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https://paratoolspro.com</a:t>
            </a:r>
            <a:r>
              <a:rPr lang="en-US" sz="1600" dirty="0"/>
              <a:t> and </a:t>
            </a:r>
            <a:r>
              <a:rPr lang="en-US" sz="1600" dirty="0">
                <a:hlinkClick r:id="rId4"/>
              </a:rPr>
              <a:t>https://www.energy.gov/technologytransitions/sbirsttr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9E7C28E9-B03C-CB67-6271-9336C6454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431" y="877742"/>
            <a:ext cx="4516929" cy="5526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058E8-6665-339C-BC8C-D79676894DC2}"/>
              </a:ext>
            </a:extLst>
          </p:cNvPr>
          <p:cNvSpPr txBox="1"/>
          <p:nvPr/>
        </p:nvSpPr>
        <p:spPr>
          <a:xfrm>
            <a:off x="8354464" y="818024"/>
            <a:ext cx="3961341" cy="5955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ParaTools</a:t>
            </a:r>
            <a:r>
              <a:rPr lang="en-US" sz="1600" dirty="0">
                <a:latin typeface="+mn-lt"/>
              </a:rPr>
              <a:t> Pro for E4S</a:t>
            </a:r>
            <a:r>
              <a:rPr lang="en-US" sz="1600" baseline="30000" dirty="0">
                <a:latin typeface="+mn-lt"/>
              </a:rPr>
              <a:t>TM*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images in vendor marketplaces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support: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Azure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Google Cloud (GCP)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Oracle Cloud Infrastructure (OCI)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Supports SLURM and Torque for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scheduling jobs on multi-node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GPU accelerated 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Shared GPU accelerated login node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with a VNC based remote desktop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Adaptive Computing’s Heidi/ODDC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AWS PCS and PC (x86, ARM64)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Azure Cyclecloud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Google </a:t>
            </a:r>
            <a:r>
              <a:rPr lang="en-US" sz="1600" dirty="0" err="1">
                <a:latin typeface="+mn-lt"/>
              </a:rPr>
              <a:t>GCluster</a:t>
            </a:r>
            <a:endParaRPr lang="en-US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30BE-64DA-8102-F87D-C2BD359FE825}"/>
              </a:ext>
            </a:extLst>
          </p:cNvPr>
          <p:cNvSpPr txBox="1"/>
          <p:nvPr/>
        </p:nvSpPr>
        <p:spPr>
          <a:xfrm>
            <a:off x="266700" y="3796659"/>
            <a:ext cx="277511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* Acknowledgment: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Supported by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DOE SBIR Phase I and II</a:t>
            </a:r>
            <a:br>
              <a:rPr lang="en-US" dirty="0">
                <a:latin typeface="+mn-lt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DE-SC0022502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latin typeface="+mn-lt"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176B7D7-5726-BBC0-0232-BBE75D3E2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5" y="4835598"/>
            <a:ext cx="2035975" cy="33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1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655C5447-AC03-78DB-A1BC-5171366ED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3E119416-8291-8223-D760-CC085D066D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3692"/>
            <a:ext cx="12274826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E4S on Adaptive Computing’s Heidi AI/On Demand Data Center (ODDC)</a:t>
            </a:r>
            <a:endParaRPr sz="2800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D16AD-F657-7942-69A2-58F928EB52CF}"/>
              </a:ext>
            </a:extLst>
          </p:cNvPr>
          <p:cNvSpPr txBox="1"/>
          <p:nvPr/>
        </p:nvSpPr>
        <p:spPr>
          <a:xfrm>
            <a:off x="4536816" y="6433157"/>
            <a:ext cx="3562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adaptivecomputing.com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6516-591D-0BF5-0E3D-B2EC6F55742A}"/>
              </a:ext>
            </a:extLst>
          </p:cNvPr>
          <p:cNvSpPr txBox="1"/>
          <p:nvPr/>
        </p:nvSpPr>
        <p:spPr>
          <a:xfrm>
            <a:off x="7311826" y="2507676"/>
            <a:ext cx="4280339" cy="3001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ParaTools</a:t>
            </a:r>
            <a:r>
              <a:rPr lang="en-US" sz="1600" dirty="0">
                <a:latin typeface="+mn-lt"/>
              </a:rPr>
              <a:t> Pro for E4S</a:t>
            </a:r>
            <a:r>
              <a:rPr lang="en-US" sz="1600" baseline="30000" dirty="0">
                <a:latin typeface="+mn-lt"/>
              </a:rPr>
              <a:t>TM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images in commercial cloud marketplaces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launched using Heidi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Supports Torque for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scheduling jobs on multi-node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GPU accelerated 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Shared GPU accelerated login node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with a VNC based remote desktop</a:t>
            </a:r>
          </a:p>
        </p:txBody>
      </p:sp>
      <p:pic>
        <p:nvPicPr>
          <p:cNvPr id="4" name="Picture 3" descr="A poster of a school&#10;&#10;AI-generated content may be incorrect.">
            <a:extLst>
              <a:ext uri="{FF2B5EF4-FFF2-40B4-BE49-F238E27FC236}">
                <a16:creationId xmlns:a16="http://schemas.microsoft.com/office/drawing/2014/main" id="{255622C1-5980-12A3-DA4A-D200837B1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25" y="1029369"/>
            <a:ext cx="3944650" cy="54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8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5711-78FC-4942-9A65-7E601FC7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98045"/>
            <a:ext cx="11657076" cy="568381"/>
          </a:xfrm>
        </p:spPr>
        <p:txBody>
          <a:bodyPr/>
          <a:lstStyle/>
          <a:p>
            <a:r>
              <a:rPr lang="en-US" dirty="0"/>
              <a:t>E4S 25.06: What’s New?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30EC0-F5B3-CB41-9790-40E3240A18FD}"/>
              </a:ext>
            </a:extLst>
          </p:cNvPr>
          <p:cNvSpPr txBox="1">
            <a:spLocks/>
          </p:cNvSpPr>
          <p:nvPr/>
        </p:nvSpPr>
        <p:spPr>
          <a:xfrm>
            <a:off x="141690" y="674708"/>
            <a:ext cx="8332168" cy="4047778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endParaRPr lang="en-GB" sz="12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B5D65-67F8-28A3-74A2-CCF4FCC76DDB}"/>
              </a:ext>
            </a:extLst>
          </p:cNvPr>
          <p:cNvSpPr txBox="1"/>
          <p:nvPr/>
        </p:nvSpPr>
        <p:spPr>
          <a:xfrm>
            <a:off x="899410" y="1094282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3865771-393D-CBFE-990A-C94F1608B29A}"/>
              </a:ext>
            </a:extLst>
          </p:cNvPr>
          <p:cNvSpPr txBox="1">
            <a:spLocks/>
          </p:cNvSpPr>
          <p:nvPr/>
        </p:nvSpPr>
        <p:spPr>
          <a:xfrm>
            <a:off x="300604" y="666426"/>
            <a:ext cx="11891396" cy="5259674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E4S includes 130+ HPC packages on ARM, x86_64, and ppc64le platforms.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E4S improves support for a cross-platform AI/ML software stack including packages like NVIDIA </a:t>
            </a:r>
            <a:r>
              <a:rPr lang="en-US" sz="1800" dirty="0" err="1"/>
              <a:t>BioNeMo</a:t>
            </a:r>
            <a:r>
              <a:rPr lang="en-US" sz="1800" baseline="30000" dirty="0" err="1"/>
              <a:t>TM</a:t>
            </a:r>
            <a:r>
              <a:rPr lang="en-US" sz="1800" dirty="0"/>
              <a:t>, NVIDIA </a:t>
            </a:r>
            <a:r>
              <a:rPr lang="en-US" sz="1800" dirty="0" err="1"/>
              <a:t>NeMo</a:t>
            </a:r>
            <a:r>
              <a:rPr lang="en-US" sz="1800" baseline="30000" dirty="0" err="1"/>
              <a:t>TM</a:t>
            </a:r>
            <a:r>
              <a:rPr lang="en-US" sz="1800" dirty="0"/>
              <a:t>, </a:t>
            </a:r>
            <a:r>
              <a:rPr lang="en-US" sz="1800" dirty="0" err="1"/>
              <a:t>Vllm</a:t>
            </a:r>
            <a:r>
              <a:rPr lang="en-US" sz="1800" dirty="0"/>
              <a:t>, </a:t>
            </a:r>
            <a:r>
              <a:rPr lang="en-US" sz="1800" dirty="0" err="1"/>
              <a:t>HuggingFace</a:t>
            </a:r>
            <a:r>
              <a:rPr lang="en-US" sz="1800" dirty="0"/>
              <a:t> CLI, TensorFlow, </a:t>
            </a:r>
            <a:r>
              <a:rPr lang="en-US" sz="1800" dirty="0" err="1"/>
              <a:t>PyTorch</a:t>
            </a:r>
            <a:r>
              <a:rPr lang="en-US" sz="1800" dirty="0"/>
              <a:t>, </a:t>
            </a:r>
            <a:r>
              <a:rPr lang="en-US" sz="1800" dirty="0" err="1"/>
              <a:t>Google.generativeai</a:t>
            </a:r>
            <a:r>
              <a:rPr lang="en-US" sz="1800" dirty="0"/>
              <a:t> (Gemini API), OpenAI (API), </a:t>
            </a:r>
            <a:r>
              <a:rPr lang="en-US" sz="1800" dirty="0" err="1"/>
              <a:t>TorchBraid</a:t>
            </a:r>
            <a:r>
              <a:rPr lang="en-US" sz="1800" dirty="0"/>
              <a:t>, Pandas, Scikit-Learn, JAX, OpenCV, and LBANN with support for GPUs.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Support for new architecture: NVIDIA Blackwell (sm_120).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Updates to language and runtime: Chapel with support for AMD and NVIDIA GPUs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New tools: </a:t>
            </a:r>
            <a:r>
              <a:rPr lang="en-US" sz="1800" dirty="0" err="1"/>
              <a:t>libCEED</a:t>
            </a:r>
            <a:endParaRPr lang="en-US" sz="1800" dirty="0"/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Applications include: CP2K, </a:t>
            </a:r>
            <a:r>
              <a:rPr lang="en-US" sz="1800" dirty="0" err="1"/>
              <a:t>DealII</a:t>
            </a:r>
            <a:r>
              <a:rPr lang="en-US" sz="1800" dirty="0"/>
              <a:t>, FFTX, GROMACS, LAMMPS, Nek500, </a:t>
            </a:r>
            <a:r>
              <a:rPr lang="en-US" sz="1800" dirty="0" err="1"/>
              <a:t>Nekbone</a:t>
            </a:r>
            <a:r>
              <a:rPr lang="en-US" sz="1800" dirty="0"/>
              <a:t>, </a:t>
            </a:r>
            <a:r>
              <a:rPr lang="en-US" sz="1800" dirty="0" err="1"/>
              <a:t>NWChem</a:t>
            </a:r>
            <a:r>
              <a:rPr lang="en-US" sz="1800" dirty="0"/>
              <a:t>, </a:t>
            </a:r>
            <a:r>
              <a:rPr lang="en-US" sz="1800" dirty="0" err="1"/>
              <a:t>OpenFOAM</a:t>
            </a:r>
            <a:r>
              <a:rPr lang="en-US" sz="1800" dirty="0"/>
              <a:t>, </a:t>
            </a:r>
            <a:r>
              <a:rPr lang="en-US" sz="1800" dirty="0" err="1"/>
              <a:t>WarpX</a:t>
            </a:r>
            <a:r>
              <a:rPr lang="en-US" sz="1800" dirty="0"/>
              <a:t>, WRF, Quantum Espresso, and </a:t>
            </a:r>
            <a:r>
              <a:rPr lang="en-US" sz="1800" dirty="0" err="1"/>
              <a:t>Xyce</a:t>
            </a:r>
            <a:endParaRPr lang="en-US" sz="1800" dirty="0"/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E4S </a:t>
            </a:r>
            <a:r>
              <a:rPr lang="en-US" sz="1800" dirty="0" err="1"/>
              <a:t>DocPortal</a:t>
            </a:r>
            <a:r>
              <a:rPr lang="en-US" sz="1800" dirty="0"/>
              <a:t> updated with AI/ML tools. </a:t>
            </a:r>
          </a:p>
          <a:p>
            <a:pPr>
              <a:lnSpc>
                <a:spcPct val="100000"/>
              </a:lnSpc>
              <a:buSzPts val="1800"/>
              <a:buFont typeface="Century Gothic"/>
              <a:buChar char="•"/>
            </a:pPr>
            <a:r>
              <a:rPr lang="en-US" sz="1800" dirty="0"/>
              <a:t>CUDA upgraded to 12.8 (aarch64, x86_64), </a:t>
            </a:r>
            <a:r>
              <a:rPr lang="en-US" sz="1800" dirty="0" err="1"/>
              <a:t>ROCm</a:t>
            </a:r>
            <a:r>
              <a:rPr lang="en-US" sz="1800" dirty="0"/>
              <a:t> upgraded to 6.3.3, </a:t>
            </a:r>
            <a:r>
              <a:rPr lang="en-US" sz="1800" dirty="0" err="1"/>
              <a:t>oneAPI</a:t>
            </a:r>
            <a:r>
              <a:rPr lang="en-US" sz="1800" dirty="0"/>
              <a:t> upgraded to 2025.1.</a:t>
            </a:r>
          </a:p>
          <a:p>
            <a:pPr>
              <a:lnSpc>
                <a:spcPct val="100000"/>
              </a:lnSpc>
              <a:buSzPts val="1800"/>
            </a:pPr>
            <a:r>
              <a:rPr lang="en-US" sz="1800" dirty="0"/>
              <a:t>Adaptive Computing’s Heidi AI/HPC Cloud on demand data center (ODDC) web-based platform for multi-user, multi-node </a:t>
            </a:r>
            <a:r>
              <a:rPr lang="en-US" sz="1800" dirty="0" err="1"/>
              <a:t>ParaTools</a:t>
            </a:r>
            <a:r>
              <a:rPr lang="en-US" sz="1800" dirty="0"/>
              <a:t> Pro for E4S</a:t>
            </a:r>
            <a:r>
              <a:rPr lang="en-US" sz="1800" baseline="30000" dirty="0"/>
              <a:t>TM</a:t>
            </a:r>
            <a:r>
              <a:rPr lang="en-US" sz="1800" dirty="0"/>
              <a:t> images on AWS, Azure, Google Cloud, and OCI Marketplace with NVIDIA GPUs with VNC based remote desktop and Torque (</a:t>
            </a:r>
            <a:r>
              <a:rPr lang="en-US" sz="1800" dirty="0" err="1"/>
              <a:t>qsub</a:t>
            </a:r>
            <a:r>
              <a:rPr lang="en-US" sz="1800" dirty="0"/>
              <a:t>) and SLURM (</a:t>
            </a:r>
            <a:r>
              <a:rPr lang="en-US" sz="1800" dirty="0" err="1"/>
              <a:t>sbatch</a:t>
            </a:r>
            <a:r>
              <a:rPr lang="en-US" sz="1800" dirty="0"/>
              <a:t>) for multi-node execution:</a:t>
            </a:r>
          </a:p>
          <a:p>
            <a:pPr lvl="2">
              <a:lnSpc>
                <a:spcPct val="100000"/>
              </a:lnSpc>
              <a:buSzPts val="1800"/>
            </a:pPr>
            <a:r>
              <a:rPr lang="en-US" sz="1400" dirty="0">
                <a:hlinkClick r:id="rId3"/>
              </a:rPr>
              <a:t>https://adaptivecomputing.com/</a:t>
            </a:r>
            <a:r>
              <a:rPr lang="en-US" sz="1400" dirty="0"/>
              <a:t> and </a:t>
            </a:r>
            <a:r>
              <a:rPr lang="en-US" sz="1400" dirty="0">
                <a:hlinkClick r:id="rId4"/>
              </a:rPr>
              <a:t>https://paratoolspro.com</a:t>
            </a:r>
            <a:r>
              <a:rPr lang="en-US" sz="1400" dirty="0"/>
              <a:t> </a:t>
            </a:r>
          </a:p>
          <a:p>
            <a:pPr marL="685800" lvl="2" indent="0">
              <a:lnSpc>
                <a:spcPct val="100000"/>
              </a:lnSpc>
              <a:buSzPts val="1800"/>
              <a:buNone/>
            </a:pPr>
            <a:br>
              <a:rPr lang="en-US" sz="1400" dirty="0"/>
            </a:b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379945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172FA8D5-1E0E-23E9-552A-69E131443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3F216012-A36C-46CB-7E8B-4AEDE43FD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ParaTools</a:t>
            </a:r>
            <a:r>
              <a:rPr lang="en-US" dirty="0"/>
              <a:t> Pro for E4S</a:t>
            </a:r>
            <a:r>
              <a:rPr lang="en-US" baseline="30000" dirty="0"/>
              <a:t>TM</a:t>
            </a:r>
            <a:r>
              <a:rPr lang="en-US" dirty="0"/>
              <a:t> on Commercial Clouds: AWS Marketplace </a:t>
            </a:r>
            <a:endParaRPr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59B584-8C4A-A93D-70A9-F17DAE72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3" y="818024"/>
            <a:ext cx="8081097" cy="5336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ADAE63-10C7-F2BC-A845-9E021D0E6795}"/>
              </a:ext>
            </a:extLst>
          </p:cNvPr>
          <p:cNvSpPr txBox="1"/>
          <p:nvPr/>
        </p:nvSpPr>
        <p:spPr>
          <a:xfrm>
            <a:off x="8429432" y="821039"/>
            <a:ext cx="3572068" cy="5955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 err="1">
                <a:latin typeface="+mn-lt"/>
              </a:rPr>
              <a:t>ParaTools</a:t>
            </a:r>
            <a:r>
              <a:rPr lang="en-US" sz="1600" dirty="0">
                <a:latin typeface="+mn-lt"/>
              </a:rPr>
              <a:t> Pro for E4S</a:t>
            </a:r>
            <a:r>
              <a:rPr lang="en-US" sz="1600" baseline="30000" dirty="0">
                <a:latin typeface="+mn-lt"/>
              </a:rPr>
              <a:t>TM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on AWS supports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AWS </a:t>
            </a:r>
            <a:r>
              <a:rPr lang="en-US" sz="1600" dirty="0" err="1">
                <a:latin typeface="+mn-lt"/>
              </a:rPr>
              <a:t>Trainium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 err="1">
                <a:latin typeface="+mn-lt"/>
              </a:rPr>
              <a:t>Inferentia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custom AI hardware with </a:t>
            </a:r>
            <a:br>
              <a:rPr lang="en-US" sz="1600" dirty="0">
                <a:latin typeface="+mn-lt"/>
              </a:rPr>
            </a:br>
            <a:r>
              <a:rPr lang="en-US" sz="1600" dirty="0" err="1">
                <a:latin typeface="+mn-lt"/>
              </a:rPr>
              <a:t>NeuronX</a:t>
            </a:r>
            <a:r>
              <a:rPr lang="en-US" sz="1600" dirty="0">
                <a:latin typeface="+mn-lt"/>
              </a:rPr>
              <a:t> SDK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AWS PCS and PC on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x86_64 and aarch64 nodes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NVIDIA GPUs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SLURM (PCS and PC) and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Torque (ODDC node/server)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Also on AWS Marketplace in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GovCloud (US East &amp; West)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Elastic Fabric Adapter (EFA)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MVAPICH MPI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[X-</a:t>
            </a:r>
            <a:r>
              <a:rPr lang="en-US" sz="1600" dirty="0" err="1">
                <a:latin typeface="+mn-lt"/>
              </a:rPr>
              <a:t>ScaleSolutions</a:t>
            </a:r>
            <a:r>
              <a:rPr lang="en-US" sz="1600" dirty="0">
                <a:latin typeface="+mn-lt"/>
              </a:rPr>
              <a:t>, LLC and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The Ohio State University]</a:t>
            </a:r>
          </a:p>
        </p:txBody>
      </p:sp>
    </p:spTree>
    <p:extLst>
      <p:ext uri="{BB962C8B-B14F-4D97-AF65-F5344CB8AC3E}">
        <p14:creationId xmlns:p14="http://schemas.microsoft.com/office/powerpoint/2010/main" val="225865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036CBD11-3920-641E-ACCB-41D351596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93753757-4FD9-1933-4DEA-5C3A6CB7A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ParaTools</a:t>
            </a:r>
            <a:r>
              <a:rPr lang="en-US" dirty="0"/>
              <a:t> Pro for E4S</a:t>
            </a:r>
            <a:r>
              <a:rPr lang="en-US" baseline="30000" dirty="0"/>
              <a:t>TM</a:t>
            </a:r>
            <a:r>
              <a:rPr lang="en-US" dirty="0"/>
              <a:t> on Commercial Clouds: Azure Marketplace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131D0-0E2A-A743-585A-5C4D9BAA6A11}"/>
              </a:ext>
            </a:extLst>
          </p:cNvPr>
          <p:cNvSpPr txBox="1"/>
          <p:nvPr/>
        </p:nvSpPr>
        <p:spPr>
          <a:xfrm>
            <a:off x="8774080" y="767721"/>
            <a:ext cx="3422732" cy="2632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 err="1">
                <a:latin typeface="+mn-lt"/>
              </a:rPr>
              <a:t>ParaTools</a:t>
            </a:r>
            <a:r>
              <a:rPr lang="en-US" sz="1600" dirty="0">
                <a:latin typeface="+mn-lt"/>
              </a:rPr>
              <a:t> Pro for E4S</a:t>
            </a:r>
            <a:r>
              <a:rPr lang="en-US" sz="1600" baseline="30000" dirty="0">
                <a:latin typeface="+mn-lt"/>
              </a:rPr>
              <a:t>TM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on Azure Marketplace supports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SLURM (Azure CycleCloud) and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Torque schedulers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(Adaptive Computing’s ODDC)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Support for </a:t>
            </a:r>
            <a:r>
              <a:rPr lang="en-US" sz="1600" dirty="0" err="1">
                <a:latin typeface="+mn-lt"/>
              </a:rPr>
              <a:t>Infiniband</a:t>
            </a:r>
            <a:r>
              <a:rPr lang="en-US" sz="1600" dirty="0">
                <a:latin typeface="+mn-lt"/>
              </a:rPr>
              <a:t> Network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adapter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D0142B-2A17-4106-8221-B81F37A1D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85" y="695352"/>
            <a:ext cx="7885122" cy="54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18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AB549C38-21F5-47C7-3211-ABD3C970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4F11F308-6300-04E7-42D2-626563948C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ParaTools</a:t>
            </a:r>
            <a:r>
              <a:rPr lang="en-US" dirty="0"/>
              <a:t> Pro for E4S</a:t>
            </a:r>
            <a:r>
              <a:rPr lang="en-US" baseline="30000" dirty="0"/>
              <a:t>TM</a:t>
            </a:r>
            <a:r>
              <a:rPr lang="en-US" dirty="0"/>
              <a:t> on Google Cloud  Marketplace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DF192E-ADB8-D5DA-8CA6-593DB1BB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80" y="756578"/>
            <a:ext cx="7772400" cy="5772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BE59B-49F1-337E-AA21-571D87906DE9}"/>
              </a:ext>
            </a:extLst>
          </p:cNvPr>
          <p:cNvSpPr txBox="1"/>
          <p:nvPr/>
        </p:nvSpPr>
        <p:spPr>
          <a:xfrm>
            <a:off x="8774080" y="767721"/>
            <a:ext cx="3456395" cy="2632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 err="1">
                <a:latin typeface="+mn-lt"/>
              </a:rPr>
              <a:t>ParaTools</a:t>
            </a:r>
            <a:r>
              <a:rPr lang="en-US" sz="1600" dirty="0">
                <a:latin typeface="+mn-lt"/>
              </a:rPr>
              <a:t> Pro for E4S</a:t>
            </a:r>
            <a:r>
              <a:rPr lang="en-US" sz="1600" baseline="30000" dirty="0">
                <a:latin typeface="+mn-lt"/>
              </a:rPr>
              <a:t>TM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Google Cloud Marketplace supports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SLURM (</a:t>
            </a:r>
            <a:r>
              <a:rPr lang="en-US" sz="1600" dirty="0" err="1">
                <a:latin typeface="+mn-lt"/>
              </a:rPr>
              <a:t>GCluster</a:t>
            </a:r>
            <a:r>
              <a:rPr lang="en-US" sz="1600" dirty="0">
                <a:latin typeface="+mn-lt"/>
              </a:rPr>
              <a:t>) and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Torque schedulers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(Adaptive Computing’s ODDC)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Support for Google IPU network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adapters</a:t>
            </a:r>
          </a:p>
        </p:txBody>
      </p:sp>
    </p:spTree>
    <p:extLst>
      <p:ext uri="{BB962C8B-B14F-4D97-AF65-F5344CB8AC3E}">
        <p14:creationId xmlns:p14="http://schemas.microsoft.com/office/powerpoint/2010/main" val="311217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71366537-9CE6-92E7-1107-3EF1E33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1E5EB15F-B515-71A9-83BC-1EE222D8A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ParaTools</a:t>
            </a:r>
            <a:r>
              <a:rPr lang="en-US" dirty="0"/>
              <a:t> Pro for E4S</a:t>
            </a:r>
            <a:r>
              <a:rPr lang="en-US" baseline="30000" dirty="0"/>
              <a:t>TM</a:t>
            </a:r>
            <a:r>
              <a:rPr lang="en-US" dirty="0"/>
              <a:t> on Oracle Cloud Marketplace 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9C337-8F63-FAC5-471E-C50E56FDC018}"/>
              </a:ext>
            </a:extLst>
          </p:cNvPr>
          <p:cNvSpPr txBox="1"/>
          <p:nvPr/>
        </p:nvSpPr>
        <p:spPr>
          <a:xfrm>
            <a:off x="8333352" y="684067"/>
            <a:ext cx="3348346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 err="1">
                <a:latin typeface="+mn-lt"/>
              </a:rPr>
              <a:t>ParaTools</a:t>
            </a:r>
            <a:r>
              <a:rPr lang="en-US" sz="1600" dirty="0">
                <a:latin typeface="+mn-lt"/>
              </a:rPr>
              <a:t> Pro for E4S</a:t>
            </a:r>
            <a:r>
              <a:rPr lang="en-US" sz="1600" baseline="30000" dirty="0">
                <a:latin typeface="+mn-lt"/>
              </a:rPr>
              <a:t>TM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for Oracle Cloud Infrastructure (OCI) Marketplace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supports Torque (ODDC) and 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+mn-lt"/>
              </a:rPr>
              <a:t>RDMA over Converged Ethernet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(RoCE) network adapters and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GPUs on login and compute nodes 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34051-8483-06B0-D867-CBCD9C3F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4" y="684067"/>
            <a:ext cx="7868076" cy="54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4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49506885-1F4B-6412-AA0F-8DF035ECB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1374D1FF-9366-65EC-C9E5-640AB21CF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Release on </a:t>
            </a:r>
            <a:r>
              <a:rPr lang="en-US" dirty="0" err="1"/>
              <a:t>DockerHub</a:t>
            </a:r>
            <a:r>
              <a:rPr lang="en-US" dirty="0"/>
              <a:t>: Base images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20787-FE3C-BFB6-8D13-42930D569954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1D5FB9-6E85-A84F-B701-62A2018AA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70" y="827376"/>
            <a:ext cx="10321659" cy="464085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48B6C9B-B5D2-8456-868B-623283057366}"/>
              </a:ext>
            </a:extLst>
          </p:cNvPr>
          <p:cNvSpPr/>
          <p:nvPr/>
        </p:nvSpPr>
        <p:spPr>
          <a:xfrm>
            <a:off x="9519449" y="3147805"/>
            <a:ext cx="1126346" cy="233957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884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01D74BC0-AA48-2881-AE59-D441F4AF1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40EA3613-94FA-AEE5-B384-C12D059C3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Release on </a:t>
            </a:r>
            <a:r>
              <a:rPr lang="en-US" dirty="0" err="1"/>
              <a:t>DockerHub</a:t>
            </a:r>
            <a:r>
              <a:rPr lang="en-US" dirty="0"/>
              <a:t>: Full Featured CUDA image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7B9AF-ECEF-7E90-DEC0-36D1908114EB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F250B1-A06A-0D0D-B252-9E8C8093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24" y="702090"/>
            <a:ext cx="8785549" cy="55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38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D9C0F2B2-7B5C-8C5D-9DCC-00DBD7F3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F5A4FFAE-C3BE-82C9-1BD3-C0AB1DB6F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Release on </a:t>
            </a:r>
            <a:r>
              <a:rPr lang="en-US" dirty="0" err="1"/>
              <a:t>DockerHub</a:t>
            </a:r>
            <a:r>
              <a:rPr lang="en-US" dirty="0"/>
              <a:t>: Full Featured </a:t>
            </a:r>
            <a:r>
              <a:rPr lang="en-US" dirty="0" err="1"/>
              <a:t>ROCm</a:t>
            </a:r>
            <a:r>
              <a:rPr lang="en-US" dirty="0"/>
              <a:t> image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E515C-B939-0960-FE7C-1FA861F5DC2E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B72DF7-9518-F135-F37B-D8898B3B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65" y="640382"/>
            <a:ext cx="8761870" cy="55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24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82A63A0A-3202-ABF3-FF93-D010798BC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B4FA7D25-203C-0630-8C35-1060DB332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Release on </a:t>
            </a:r>
            <a:r>
              <a:rPr lang="en-US" dirty="0" err="1"/>
              <a:t>DockerHub</a:t>
            </a:r>
            <a:r>
              <a:rPr lang="en-US" dirty="0"/>
              <a:t>: Full Featured </a:t>
            </a:r>
            <a:r>
              <a:rPr lang="en-US" dirty="0" err="1"/>
              <a:t>oneAPI</a:t>
            </a:r>
            <a:r>
              <a:rPr lang="en-US" dirty="0"/>
              <a:t> image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6E800-0B40-F15E-4AC3-ABE007BC82D0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9BA76F-C4E6-ED95-AFE4-8C1AC45B8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62" y="732183"/>
            <a:ext cx="8738273" cy="5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4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4D226E23-0BBE-3C4F-173C-98E4DD7A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E21B0135-A177-E065-B634-C4E5E0040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NVIDIA H100 GPU on x86_64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AA967-DA03-4178-1E44-638A420A7032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E339A052-D06F-159F-1D12-6A698A1C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" y="805122"/>
            <a:ext cx="10968339" cy="4263440"/>
          </a:xfrm>
          <a:prstGeom prst="rect">
            <a:avLst/>
          </a:prstGeom>
        </p:spPr>
      </p:pic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32ABEA6-3135-3641-DD0B-F836018C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24" y="3198420"/>
            <a:ext cx="4057061" cy="27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21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70B1C9C2-586F-BFFC-825A-B79467AA0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FA373D4A-AC80-27A8-E8B5-275CCE473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NVIDIA GPUs (x86_64)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AD504-AA90-BFC7-5B93-5FDCAF32BBA3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17A49C7-2D82-CD6D-BE27-7BF14FDF4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0" y="712941"/>
            <a:ext cx="10873562" cy="543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6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"/>
          <p:cNvSpPr/>
          <p:nvPr/>
        </p:nvSpPr>
        <p:spPr>
          <a:xfrm>
            <a:off x="99448" y="695271"/>
            <a:ext cx="764476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F6635"/>
                </a:solidFill>
                <a:latin typeface="Arial"/>
                <a:ea typeface="Arial"/>
                <a:cs typeface="Arial"/>
                <a:sym typeface="Arial"/>
              </a:rPr>
              <a:t>About E4S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974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636"/>
              </a:buClr>
              <a:buSzPts val="1400"/>
              <a:buFont typeface="Calibri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E4S: Extreme-scale Scientific Software Stack</a:t>
            </a:r>
            <a:endParaRPr dirty="0"/>
          </a:p>
        </p:txBody>
      </p:sp>
      <p:pic>
        <p:nvPicPr>
          <p:cNvPr id="392" name="Google Shape;392;p3" descr="Lawrence Livermore National Laborato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9143" y="6545638"/>
            <a:ext cx="502562" cy="9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" descr="Sandia National Laborator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428" y="6452616"/>
            <a:ext cx="505345" cy="2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" descr="Argonne National Laborato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5422" y="6501797"/>
            <a:ext cx="643459" cy="18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" descr="Oak Ridge National Laborator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2584" y="6495893"/>
            <a:ext cx="582497" cy="18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" descr="Los Alamos National Laborator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3416" y="6518790"/>
            <a:ext cx="775760" cy="15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" descr="Kitwar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0879" y="6545638"/>
            <a:ext cx="466218" cy="10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" descr="Lawrence Livermore National Laborato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6136" y="10743151"/>
            <a:ext cx="231045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9718" y="6493007"/>
            <a:ext cx="413527" cy="17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53053" y="6408940"/>
            <a:ext cx="670450" cy="26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" descr="BerkeleyLabLog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94395" y="6433949"/>
            <a:ext cx="411132" cy="31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21491" y="6509838"/>
            <a:ext cx="695228" cy="17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82224" y="6524372"/>
            <a:ext cx="503577" cy="1450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C14A0-4B4B-DE56-2352-8323E2538A0E}"/>
              </a:ext>
            </a:extLst>
          </p:cNvPr>
          <p:cNvSpPr txBox="1"/>
          <p:nvPr/>
        </p:nvSpPr>
        <p:spPr>
          <a:xfrm>
            <a:off x="217408" y="15245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510;p7">
            <a:extLst>
              <a:ext uri="{FF2B5EF4-FFF2-40B4-BE49-F238E27FC236}">
                <a16:creationId xmlns:a16="http://schemas.microsoft.com/office/drawing/2014/main" id="{6D98274F-BCF7-0EEA-869C-12F3858987EF}"/>
              </a:ext>
            </a:extLst>
          </p:cNvPr>
          <p:cNvSpPr/>
          <p:nvPr/>
        </p:nvSpPr>
        <p:spPr>
          <a:xfrm>
            <a:off x="-1" y="1157052"/>
            <a:ext cx="12294705" cy="514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E4S is an </a:t>
            </a:r>
            <a:r>
              <a:rPr lang="en-U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ecosystem for science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a community effort to provide open-source software packages for developing, deploying and running scientific applications on HPC platforms.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E4S has built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 comprehensive, coherent software stack that enables application developers to productively develop highly parallel applications that effectively target diverse exascale architectures. 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 provides a curated, Spack based software distribution of 130+ HPC (</a:t>
            </a:r>
            <a:r>
              <a:rPr lang="en-US" sz="1600" dirty="0" err="1"/>
              <a:t>OpenFOAM</a:t>
            </a:r>
            <a:r>
              <a:rPr lang="en-US" sz="1600" dirty="0"/>
              <a:t>, </a:t>
            </a:r>
            <a:r>
              <a:rPr lang="en-US" sz="1600" dirty="0" err="1"/>
              <a:t>Gromacs</a:t>
            </a:r>
            <a:r>
              <a:rPr lang="en-US" sz="1600" dirty="0"/>
              <a:t>, Nek5000, LAMMPS), EDA (e.g., </a:t>
            </a:r>
            <a:r>
              <a:rPr lang="en-US" sz="1600" dirty="0" err="1"/>
              <a:t>Xyce</a:t>
            </a:r>
            <a:r>
              <a:rPr lang="en-US" sz="1600" dirty="0"/>
              <a:t>), and AI/ML packages (e.g., NVIDIA </a:t>
            </a:r>
            <a:r>
              <a:rPr lang="en-US" sz="1600" dirty="0" err="1"/>
              <a:t>NeMo</a:t>
            </a:r>
            <a:r>
              <a:rPr lang="en-US" sz="1600" baseline="30000" dirty="0" err="1"/>
              <a:t>TM</a:t>
            </a:r>
            <a:r>
              <a:rPr lang="en-US" sz="1600" dirty="0"/>
              <a:t>, NVIDIA </a:t>
            </a:r>
            <a:r>
              <a:rPr lang="en-US" sz="1600" dirty="0" err="1"/>
              <a:t>BioNeMo</a:t>
            </a:r>
            <a:r>
              <a:rPr lang="en-US" sz="1600" baseline="30000" dirty="0" err="1"/>
              <a:t>TM</a:t>
            </a:r>
            <a:r>
              <a:rPr lang="en-US" sz="1600" dirty="0"/>
              <a:t>, </a:t>
            </a:r>
            <a:r>
              <a:rPr lang="en-US" sz="1600" dirty="0" err="1"/>
              <a:t>Vllm</a:t>
            </a:r>
            <a:r>
              <a:rPr lang="en-US" sz="1600" dirty="0"/>
              <a:t>, </a:t>
            </a:r>
            <a:r>
              <a:rPr lang="en-US" sz="1600" dirty="0" err="1"/>
              <a:t>HuggingFace</a:t>
            </a:r>
            <a:r>
              <a:rPr lang="en-US" sz="1600" dirty="0"/>
              <a:t> CLI, TensorFlow, </a:t>
            </a:r>
            <a:r>
              <a:rPr lang="en-US" sz="1600" dirty="0" err="1"/>
              <a:t>PyTorch</a:t>
            </a:r>
            <a:r>
              <a:rPr lang="en-US" sz="1600" dirty="0"/>
              <a:t>, OpenCV, </a:t>
            </a:r>
            <a:r>
              <a:rPr lang="en-US" sz="1600" dirty="0" err="1"/>
              <a:t>TorchBraid</a:t>
            </a:r>
            <a:r>
              <a:rPr lang="en-US" sz="1600" dirty="0"/>
              <a:t>, Scikit-Learn, Pandas, JAX, LBANN with support for GPUs).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Base images and full featured containers (with GPU support) and DOE LLVM containers.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Commercial support for E4S through </a:t>
            </a:r>
            <a:r>
              <a:rPr lang="en-US" sz="1600" dirty="0" err="1"/>
              <a:t>ParaTools</a:t>
            </a:r>
            <a:r>
              <a:rPr lang="en-US" sz="1600" dirty="0"/>
              <a:t>, Inc. for installation, maintaining an issue tracker, and ECP AD engagement.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 for commercial clouds: Adaptive Computing’s ODDC with </a:t>
            </a:r>
            <a:r>
              <a:rPr lang="en-US" sz="1600" dirty="0" err="1"/>
              <a:t>ParaTools</a:t>
            </a:r>
            <a:r>
              <a:rPr lang="en-US" sz="1600" dirty="0"/>
              <a:t> Pro for E4S</a:t>
            </a:r>
            <a:r>
              <a:rPr lang="en-US" sz="1600" baseline="30000" dirty="0"/>
              <a:t>TM</a:t>
            </a:r>
            <a:r>
              <a:rPr lang="en-US" sz="1600" dirty="0"/>
              <a:t> image for </a:t>
            </a:r>
            <a:r>
              <a:rPr lang="en-US" sz="1600" b="1" dirty="0"/>
              <a:t>AWS, GCP, Azure, OCI.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With E4S Spack binary build caches, E4S supports both bare-metal and containerized deployment for GPU based platforms.</a:t>
            </a:r>
          </a:p>
          <a:p>
            <a:pPr marL="971550" lvl="1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x86_64, ppc64le (IBM Power 10), aarch64 (ARM64) with support for CPUs and GPUs from NVIDIA, AMD, and Intel</a:t>
            </a:r>
          </a:p>
          <a:p>
            <a:pPr marL="971550" lvl="2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Container images on </a:t>
            </a:r>
            <a:r>
              <a:rPr lang="en-US" sz="1600" dirty="0" err="1"/>
              <a:t>DockerHub</a:t>
            </a:r>
            <a:r>
              <a:rPr lang="en-US" sz="1600" dirty="0"/>
              <a:t> and E4S website of pre-built binaries of ECP ST products.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e4s-chain-spack.sh to chain two Spack instances allows us to install new packages in home directory and use other tools.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e4s-cl container launch tool allows binary distribution of applications by swapping MPI in the containerized app w/ system MPI. 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e4s-alc is an à la carte tool to customize container images by adding system and Spack packages to an existing image.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E4S 25.06 released on June 6, 2025: </a:t>
            </a:r>
            <a:r>
              <a:rPr lang="en-US" sz="1600" dirty="0">
                <a:hlinkClick r:id="rId14"/>
              </a:rPr>
              <a:t>https://e4s.io/talks/E4S_25.06.pdf</a:t>
            </a:r>
            <a:r>
              <a:rPr lang="en-US" sz="1600" dirty="0"/>
              <a:t>  </a:t>
            </a:r>
          </a:p>
          <a:p>
            <a:pPr marL="5143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359;p1">
            <a:extLst>
              <a:ext uri="{FF2B5EF4-FFF2-40B4-BE49-F238E27FC236}">
                <a16:creationId xmlns:a16="http://schemas.microsoft.com/office/drawing/2014/main" id="{459B053C-C6A7-29C7-0499-6DE2D0EB3128}"/>
              </a:ext>
            </a:extLst>
          </p:cNvPr>
          <p:cNvGrpSpPr/>
          <p:nvPr/>
        </p:nvGrpSpPr>
        <p:grpSpPr>
          <a:xfrm>
            <a:off x="10621119" y="255391"/>
            <a:ext cx="979936" cy="751437"/>
            <a:chOff x="40066567" y="11145834"/>
            <a:chExt cx="4181059" cy="3206133"/>
          </a:xfrm>
        </p:grpSpPr>
        <p:sp>
          <p:nvSpPr>
            <p:cNvPr id="5" name="Google Shape;360;p1">
              <a:extLst>
                <a:ext uri="{FF2B5EF4-FFF2-40B4-BE49-F238E27FC236}">
                  <a16:creationId xmlns:a16="http://schemas.microsoft.com/office/drawing/2014/main" id="{7C7743E7-70DC-F2E8-0E22-B96932E5631C}"/>
                </a:ext>
              </a:extLst>
            </p:cNvPr>
            <p:cNvSpPr txBox="1"/>
            <p:nvPr/>
          </p:nvSpPr>
          <p:spPr>
            <a:xfrm>
              <a:off x="40360651" y="13291273"/>
              <a:ext cx="3886975" cy="852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425" tIns="21425" rIns="21425" bIns="2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1" u="sng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https://e4s.io</a:t>
              </a:r>
              <a:r>
                <a:rPr lang="en-US" sz="1050" b="0" i="1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05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361;p1">
              <a:extLst>
                <a:ext uri="{FF2B5EF4-FFF2-40B4-BE49-F238E27FC236}">
                  <a16:creationId xmlns:a16="http://schemas.microsoft.com/office/drawing/2014/main" id="{6369ADBB-9AFB-FAD3-5937-5E7891F64F69}"/>
                </a:ext>
              </a:extLst>
            </p:cNvPr>
            <p:cNvSpPr/>
            <p:nvPr/>
          </p:nvSpPr>
          <p:spPr>
            <a:xfrm>
              <a:off x="40066567" y="11145834"/>
              <a:ext cx="3886975" cy="3206133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362;p1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CB3BEB9D-D131-5274-707A-6CD01B6A9D10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1112270" y="11302191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B348E2EF-D020-DC0F-523E-07CD0697C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E801BD17-FDCC-6D52-31DA-B20B8394B4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NVIDIA GPUs (x86_64)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6ED3B-9108-9453-AE37-DFC599D307C0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A7A92FE-F308-A5C5-9452-D04C3AE3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3" y="700011"/>
            <a:ext cx="9636777" cy="53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9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D78D5CB5-383D-1588-46A1-71CF7A9C1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229FCE07-5439-CFAC-F109-8078CF3414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NVIDIA</a:t>
            </a:r>
            <a:r>
              <a:rPr lang="en-US" baseline="30000" dirty="0"/>
              <a:t>®</a:t>
            </a:r>
            <a:r>
              <a:rPr lang="en-US" dirty="0"/>
              <a:t> </a:t>
            </a:r>
            <a:r>
              <a:rPr lang="en-US" dirty="0" err="1"/>
              <a:t>BioNeMo</a:t>
            </a:r>
            <a:r>
              <a:rPr lang="en-US" baseline="30000" dirty="0" err="1"/>
              <a:t>TM</a:t>
            </a:r>
            <a:r>
              <a:rPr lang="en-US" dirty="0"/>
              <a:t> Framework on E4S 25.06 CUDA x86_64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3768B-A1F9-DA9F-5F1E-3EAB4A320AB8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ABF77A-378D-E464-9563-1D92EFBA7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" y="788866"/>
            <a:ext cx="9726918" cy="53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8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36E06A8A-0B29-CD67-6AE1-CDF9B019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8CD858F8-679C-E51C-6CA5-3C18F56B3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CUDA and x86_64 with </a:t>
            </a:r>
            <a:r>
              <a:rPr lang="en-US" dirty="0" err="1"/>
              <a:t>VSCodium</a:t>
            </a:r>
            <a:r>
              <a:rPr lang="en-US" dirty="0"/>
              <a:t> IDE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0FEC7-D38F-B068-A320-ED9F38282A9D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B2F27F-066B-D0B7-DB6A-A1A42089F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5" y="684067"/>
            <a:ext cx="6780035" cy="5474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096294-950B-E040-0AF2-1BD3027010D9}"/>
              </a:ext>
            </a:extLst>
          </p:cNvPr>
          <p:cNvSpPr txBox="1"/>
          <p:nvPr/>
        </p:nvSpPr>
        <p:spPr>
          <a:xfrm>
            <a:off x="7224366" y="1507851"/>
            <a:ext cx="488083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NVIDIA H100 (cuda90) GPU on x86_64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Notebook in </a:t>
            </a:r>
            <a:r>
              <a:rPr lang="en-US" dirty="0" err="1">
                <a:latin typeface="+mn-lt"/>
              </a:rPr>
              <a:t>VSCodium</a:t>
            </a:r>
            <a:r>
              <a:rPr lang="en-US" dirty="0">
                <a:latin typeface="+mn-lt"/>
              </a:rPr>
              <a:t> IDE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Running NVIDIA</a:t>
            </a:r>
            <a:r>
              <a:rPr lang="en-US" baseline="30000" dirty="0">
                <a:latin typeface="+mn-lt"/>
              </a:rPr>
              <a:t>®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BioNeMo</a:t>
            </a:r>
            <a:r>
              <a:rPr lang="en-US" baseline="30000" dirty="0" err="1">
                <a:latin typeface="+mn-lt"/>
              </a:rPr>
              <a:t>TM</a:t>
            </a:r>
            <a:r>
              <a:rPr lang="en-US" dirty="0">
                <a:latin typeface="+mn-lt"/>
              </a:rPr>
              <a:t> Framework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     for biopharma workflows</a:t>
            </a:r>
          </a:p>
        </p:txBody>
      </p:sp>
    </p:spTree>
    <p:extLst>
      <p:ext uri="{BB962C8B-B14F-4D97-AF65-F5344CB8AC3E}">
        <p14:creationId xmlns:p14="http://schemas.microsoft.com/office/powerpoint/2010/main" val="3408302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084884ED-4678-50AD-9495-8C47F42F7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81A589FA-6C8D-C109-9540-2D7BC012B3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CUDA and x86_64 with </a:t>
            </a:r>
            <a:r>
              <a:rPr lang="en-US" dirty="0" err="1"/>
              <a:t>VSCodium</a:t>
            </a:r>
            <a:r>
              <a:rPr lang="en-US" dirty="0"/>
              <a:t> IDE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8D055-97D8-6110-D03D-42E6B9571D24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3CA48-9983-07DF-3766-17DAD40BF39F}"/>
              </a:ext>
            </a:extLst>
          </p:cNvPr>
          <p:cNvSpPr txBox="1"/>
          <p:nvPr/>
        </p:nvSpPr>
        <p:spPr>
          <a:xfrm>
            <a:off x="7224366" y="1507851"/>
            <a:ext cx="488083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NVIDIA H100 (cuda90) GPU on x86_64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Notebook in </a:t>
            </a:r>
            <a:r>
              <a:rPr lang="en-US" dirty="0" err="1">
                <a:latin typeface="+mn-lt"/>
              </a:rPr>
              <a:t>VSCodium</a:t>
            </a:r>
            <a:r>
              <a:rPr lang="en-US" dirty="0">
                <a:latin typeface="+mn-lt"/>
              </a:rPr>
              <a:t> IDE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Running NVIDIA</a:t>
            </a:r>
            <a:r>
              <a:rPr lang="en-US" baseline="30000" dirty="0">
                <a:latin typeface="+mn-lt"/>
              </a:rPr>
              <a:t>®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BioNeMo</a:t>
            </a:r>
            <a:r>
              <a:rPr lang="en-US" baseline="30000" dirty="0" err="1">
                <a:latin typeface="+mn-lt"/>
              </a:rPr>
              <a:t>TM</a:t>
            </a:r>
            <a:r>
              <a:rPr lang="en-US" dirty="0">
                <a:latin typeface="+mn-lt"/>
              </a:rPr>
              <a:t> Framework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     for biopharma workflows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A473BB-2FA0-90D6-4028-38799400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32" y="684068"/>
            <a:ext cx="6846610" cy="55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9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DF3C57D8-0740-F6A5-B931-D742E0335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B4E96E39-42E2-BD8A-5FFE-6E00DBC4B1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 Chatbot using </a:t>
            </a:r>
            <a:r>
              <a:rPr lang="en-US" dirty="0" err="1"/>
              <a:t>Vllm</a:t>
            </a:r>
            <a:r>
              <a:rPr lang="en-US" dirty="0"/>
              <a:t> using E4S 25.06 image for x86_64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6F2A4-4A71-F230-0F02-475AB8AE2F5B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6" name="Picture 5" descr="A screenshot of a chatbot interface&#10;&#10;AI-generated content may be incorrect.">
            <a:extLst>
              <a:ext uri="{FF2B5EF4-FFF2-40B4-BE49-F238E27FC236}">
                <a16:creationId xmlns:a16="http://schemas.microsoft.com/office/drawing/2014/main" id="{98D5D9BD-EBA3-53F7-96A4-B739347D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4" y="772613"/>
            <a:ext cx="9972833" cy="5385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99D223-CB94-1F36-8888-63909035E1D0}"/>
              </a:ext>
            </a:extLst>
          </p:cNvPr>
          <p:cNvSpPr txBox="1"/>
          <p:nvPr/>
        </p:nvSpPr>
        <p:spPr>
          <a:xfrm>
            <a:off x="10229976" y="1507851"/>
            <a:ext cx="196202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NVIDIA H100 (cuda90) GPU on x86_64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Vllm</a:t>
            </a:r>
            <a:r>
              <a:rPr lang="en-US" sz="1600" dirty="0">
                <a:latin typeface="+mn-lt"/>
              </a:rPr>
              <a:t> chatbot running after </a:t>
            </a:r>
            <a:r>
              <a:rPr lang="en-US" sz="1600" dirty="0" err="1">
                <a:latin typeface="+mn-lt"/>
              </a:rPr>
              <a:t>huggingface</a:t>
            </a:r>
            <a:r>
              <a:rPr lang="en-US" sz="1600" dirty="0">
                <a:latin typeface="+mn-lt"/>
              </a:rPr>
              <a:t>-cli login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Using local H100 GPU</a:t>
            </a:r>
          </a:p>
        </p:txBody>
      </p:sp>
    </p:spTree>
    <p:extLst>
      <p:ext uri="{BB962C8B-B14F-4D97-AF65-F5344CB8AC3E}">
        <p14:creationId xmlns:p14="http://schemas.microsoft.com/office/powerpoint/2010/main" val="985950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F63CAF09-2D43-7CCE-9F6B-F7928B0F9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49F8F91A-918F-629C-66D6-8B9FA405DA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accelerated 3D graphics using E4S 25.06 image for x86_64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B5720-3653-DD07-1140-7212DA4EBE09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EC1B0F-1066-99AA-E94B-478D0881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53" y="769065"/>
            <a:ext cx="9256374" cy="5363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D08816-8CBA-154C-1C45-D781BCDAB420}"/>
              </a:ext>
            </a:extLst>
          </p:cNvPr>
          <p:cNvSpPr txBox="1"/>
          <p:nvPr/>
        </p:nvSpPr>
        <p:spPr>
          <a:xfrm>
            <a:off x="9652580" y="1364132"/>
            <a:ext cx="213773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Rendering on an NVIDIA  A100 (cuda80) GPU on x86_64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ParaView</a:t>
            </a:r>
            <a:endParaRPr lang="en-US" sz="16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Using Adaptive Computing’s Heidi/ODDC remote desktop </a:t>
            </a:r>
          </a:p>
        </p:txBody>
      </p:sp>
    </p:spTree>
    <p:extLst>
      <p:ext uri="{BB962C8B-B14F-4D97-AF65-F5344CB8AC3E}">
        <p14:creationId xmlns:p14="http://schemas.microsoft.com/office/powerpoint/2010/main" val="15468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1032CC54-9B43-D58A-F4C0-BB1D307A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52B7CB41-2B57-6AB7-9E98-4365DAF66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VisIt</a:t>
            </a:r>
            <a:r>
              <a:rPr lang="en-US" dirty="0"/>
              <a:t>: GPU accelerated 3D graphics in E4S 25.06 image for x86_64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97220-D3A9-EA7B-5FB5-DBAF14DA8889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AC233E-D12F-DACB-7750-1EDC4B52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2" y="720891"/>
            <a:ext cx="9347208" cy="5416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D6820-8178-D69B-00F9-B78F6107146C}"/>
              </a:ext>
            </a:extLst>
          </p:cNvPr>
          <p:cNvSpPr txBox="1"/>
          <p:nvPr/>
        </p:nvSpPr>
        <p:spPr>
          <a:xfrm>
            <a:off x="9652580" y="1364132"/>
            <a:ext cx="213773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Rendering on an NVIDIA  A100 (cuda80) GPU on x86_64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VisIt</a:t>
            </a:r>
            <a:endParaRPr lang="en-US" sz="16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Using Adaptive Computing’s Heidi/ODDC remote desktop </a:t>
            </a:r>
          </a:p>
        </p:txBody>
      </p:sp>
    </p:spTree>
    <p:extLst>
      <p:ext uri="{BB962C8B-B14F-4D97-AF65-F5344CB8AC3E}">
        <p14:creationId xmlns:p14="http://schemas.microsoft.com/office/powerpoint/2010/main" val="309225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50276EAC-4CDD-2850-0DBD-FC090663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6A3339D8-402D-431C-274D-10449523A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NVIDIA Grace-Hopper (cuda90, aarch64)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2A560-806E-AA22-35F5-E5D84878A814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352494-842D-5695-305B-47CAE0AE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5" y="786252"/>
            <a:ext cx="11431840" cy="52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16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47608BD5-F34F-2B95-6ECC-B513F773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3EE1C4C1-2B88-CE0A-F50A-64DA68E8DD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x86_64 for AMD MI300A GPU (</a:t>
            </a:r>
            <a:r>
              <a:rPr lang="en-US" dirty="0" err="1"/>
              <a:t>ROCm</a:t>
            </a:r>
            <a:r>
              <a:rPr lang="en-US" dirty="0"/>
              <a:t> 6.3.3)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550FA-5E22-6A3C-E498-4E837FF845DC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F96A09-DCBF-176B-8F1F-A772EF657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" y="780158"/>
            <a:ext cx="11460768" cy="53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25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26C9BF87-7408-2313-559C-F214E7EBC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C2CAABB8-492C-4FBA-FDD1-A01AC6823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CPU x86_64 without GPU runtimes (GCC)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5F5E4-D4B2-604F-7895-24F7CC379684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5A93101-4747-0F5D-AE05-974913C2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03" y="822919"/>
            <a:ext cx="11447824" cy="46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4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2927-D7E2-1C4C-94E8-6466AE78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Download from https://e4s.io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2FDDCE-EEDA-CBBE-57A0-62FFF96C6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57" y="703548"/>
            <a:ext cx="9953485" cy="592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21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68BCDD70-9920-7171-9F1C-8927A3C48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030DF7ED-085C-C756-FF61-581BDE8BF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Intel GPUs with Intel compilers (x86_64)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E0441-CE1A-45DF-27A8-1F3ACE752A54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B09B132-FCA2-BB7A-90CB-1ABC994F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84067"/>
            <a:ext cx="10072782" cy="54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79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94F81118-9896-2329-5A13-67BF0863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604BE17C-27C1-E565-7EBA-A117CAD19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79359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Intel</a:t>
            </a:r>
            <a:r>
              <a:rPr lang="en-US" baseline="30000" dirty="0"/>
              <a:t>®</a:t>
            </a:r>
            <a:r>
              <a:rPr lang="en-US" dirty="0"/>
              <a:t> </a:t>
            </a:r>
            <a:r>
              <a:rPr lang="en-US" dirty="0" err="1"/>
              <a:t>oneAPI</a:t>
            </a:r>
            <a:r>
              <a:rPr lang="en-US" dirty="0"/>
              <a:t> built with Intel MPI and compilers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68B13-C55A-43DE-E473-C917E6368030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F8A640B2-AF63-DEF5-2268-6A3ADD758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5" y="883429"/>
            <a:ext cx="11584319" cy="44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02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CB466252-3CE3-9BD2-91AF-32E324DE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E0E92B20-E7A4-9EBE-74F6-0EC86D825F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 </a:t>
            </a:r>
            <a:r>
              <a:rPr lang="en-US" dirty="0" err="1"/>
              <a:t>oneAPI</a:t>
            </a:r>
            <a:r>
              <a:rPr lang="en-US" dirty="0"/>
              <a:t> based packages in E4S 25.06 image for x86_64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BDCF3-6DC1-4083-4FD9-854F77FA75CB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831C3D-6D79-83DE-E4DD-44AB1EEC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0" y="747201"/>
            <a:ext cx="8885879" cy="536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30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318F6653-006E-31BA-387D-27AD5643C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37A4A09E-6AB7-55E7-67BF-FE266F2148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PyTorch</a:t>
            </a:r>
            <a:r>
              <a:rPr lang="en-US" dirty="0"/>
              <a:t> built for Intel XPUs in E4S 25.06 Intel</a:t>
            </a:r>
            <a:r>
              <a:rPr lang="en-US" baseline="30000" dirty="0"/>
              <a:t>®</a:t>
            </a:r>
            <a:r>
              <a:rPr lang="en-US" dirty="0"/>
              <a:t> </a:t>
            </a:r>
            <a:r>
              <a:rPr lang="en-US" dirty="0" err="1"/>
              <a:t>oneAPI</a:t>
            </a:r>
            <a:r>
              <a:rPr lang="en-US" dirty="0"/>
              <a:t> image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57167-365C-7D0F-2A60-291B57963482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computer error message&#10;&#10;AI-generated content may be incorrect.">
            <a:extLst>
              <a:ext uri="{FF2B5EF4-FFF2-40B4-BE49-F238E27FC236}">
                <a16:creationId xmlns:a16="http://schemas.microsoft.com/office/drawing/2014/main" id="{3A53D7B4-23F5-8396-F5AD-49678D6F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4" y="1027495"/>
            <a:ext cx="11120932" cy="313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DA0F42E9-CFCF-3690-506A-7A548906C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>
            <a:extLst>
              <a:ext uri="{FF2B5EF4-FFF2-40B4-BE49-F238E27FC236}">
                <a16:creationId xmlns:a16="http://schemas.microsoft.com/office/drawing/2014/main" id="{0FFABA18-513A-8776-38BF-80D6C5B67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25.06 image for ppc64le with NVIDIA GPUs (IBM Power 9)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D4267-6B80-19AC-D5F4-DD8F892E04E1}"/>
              </a:ext>
            </a:extLst>
          </p:cNvPr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0A2D7B2-FA9C-0F64-B4EC-37F12279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5" y="782558"/>
            <a:ext cx="7774333" cy="4116446"/>
          </a:xfrm>
          <a:prstGeom prst="rect">
            <a:avLst/>
          </a:prstGeom>
        </p:spPr>
      </p:pic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62E40635-83B5-51B8-9414-3A9C77E56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267" y="4653762"/>
            <a:ext cx="7772400" cy="16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7E8B-AC8A-EAF8-3C4E-FD694283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E4S: An HPC-AI Software Ecosystem for Science! 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A6E5D68-E169-67BD-C789-768738E0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05" y="758440"/>
            <a:ext cx="10100790" cy="5558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7F0D5-C240-D937-AF98-0B617F69F108}"/>
              </a:ext>
            </a:extLst>
          </p:cNvPr>
          <p:cNvSpPr txBox="1"/>
          <p:nvPr/>
        </p:nvSpPr>
        <p:spPr>
          <a:xfrm>
            <a:off x="5242885" y="6347142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</p:spTree>
    <p:extLst>
      <p:ext uri="{BB962C8B-B14F-4D97-AF65-F5344CB8AC3E}">
        <p14:creationId xmlns:p14="http://schemas.microsoft.com/office/powerpoint/2010/main" val="269963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7796E-0788-EC0C-3380-C61718A8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854D-050E-20E1-8AE7-0614C293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92" y="308880"/>
            <a:ext cx="11375435" cy="589280"/>
          </a:xfrm>
        </p:spPr>
        <p:txBody>
          <a:bodyPr/>
          <a:lstStyle/>
          <a:p>
            <a:r>
              <a:rPr lang="en-US" sz="3600" b="1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0035-249C-A650-9F7F-E14252C5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6" y="1076960"/>
            <a:ext cx="11372771" cy="50698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>
                <a:effectLst/>
                <a:latin typeface="Helvetica Neue" panose="02000503000000020004" pitchFamily="2" charset="0"/>
              </a:rPr>
              <a:t>This material is based upon work supported by the U.S. Department of Energy, Office of Science, Office of Advanced Scientific Computing Research, Next-Generation Scientific Software Technologies program, under contract numbers </a:t>
            </a:r>
            <a:r>
              <a:rPr lang="en-US" i="1" dirty="0">
                <a:latin typeface="Helvetica Neue" panose="02000503000000020004" pitchFamily="2" charset="0"/>
              </a:rPr>
              <a:t>DE-AC02-AC05-00OR22725 and </a:t>
            </a:r>
            <a:br>
              <a:rPr lang="en-US" i="1" dirty="0">
                <a:latin typeface="Helvetica Neue" panose="02000503000000020004" pitchFamily="2" charset="0"/>
              </a:rPr>
            </a:br>
            <a:r>
              <a:rPr lang="en-US" i="1" dirty="0">
                <a:latin typeface="Helvetica Neue" panose="02000503000000020004" pitchFamily="2" charset="0"/>
              </a:rPr>
              <a:t>DOE SBIR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DE-SC0022502</a:t>
            </a:r>
            <a:r>
              <a:rPr lang="en-US" i="1" dirty="0">
                <a:effectLst/>
                <a:latin typeface="Helvetica Neue" panose="02000503000000020004" pitchFamily="2" charset="0"/>
              </a:rPr>
              <a:t>.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>
                <a:hlinkClick r:id="rId2"/>
              </a:rPr>
              <a:t>https://science.osti.gov/ascr</a:t>
            </a:r>
            <a:endParaRPr lang="en-US" b="1" dirty="0"/>
          </a:p>
          <a:p>
            <a:r>
              <a:rPr lang="en-US" b="1" dirty="0">
                <a:hlinkClick r:id="rId3"/>
              </a:rPr>
              <a:t>https://pesoproject.org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4"/>
              </a:rPr>
              <a:t>https://ascr-step.org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5"/>
              </a:rPr>
              <a:t>https://hpsf.io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6"/>
              </a:rPr>
              <a:t>https://www.energy.gov/technologytransitions/sbirsttr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44F3337-5895-78A0-5DFF-FF3AA077C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73" y="2921342"/>
            <a:ext cx="6081750" cy="10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30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2DC1-A36D-B84B-A862-995F56E6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92" y="308880"/>
            <a:ext cx="11375435" cy="589280"/>
          </a:xfrm>
        </p:spPr>
        <p:txBody>
          <a:bodyPr/>
          <a:lstStyle/>
          <a:p>
            <a:r>
              <a:rPr lang="en-US" sz="3600" b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B73CA-1FA6-EF4E-95EF-69A4C7FE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6" y="1076960"/>
            <a:ext cx="11372771" cy="506984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(17-SC-20-SC), a joint project of the U.S. Department of Energy’s Office of Science and National Nuclear Security Administration, responsible for delivering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and hardware technology, to support the nation’s </a:t>
            </a:r>
            <a:r>
              <a:rPr lang="en-US" i="1" dirty="0" err="1"/>
              <a:t>exascale</a:t>
            </a:r>
            <a:r>
              <a:rPr lang="en-US" i="1" dirty="0"/>
              <a:t> computing imperative.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Thank you </a:t>
            </a:r>
            <a:r>
              <a:rPr lang="en-US" dirty="0"/>
              <a:t>to all collaborators in the ECP and broader computational science communities. The work discussed in this presentation represents creative contributions of many people who are passionately working toward next-generation computational science. </a:t>
            </a:r>
          </a:p>
          <a:p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CAFD569-B407-824D-B2A1-43D06BFC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9" y="2605346"/>
            <a:ext cx="4432301" cy="2034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6EEEE5-2AE4-934F-B6DE-E1ABAE520018}"/>
              </a:ext>
            </a:extLst>
          </p:cNvPr>
          <p:cNvSpPr/>
          <p:nvPr/>
        </p:nvSpPr>
        <p:spPr>
          <a:xfrm>
            <a:off x="7734300" y="506000"/>
            <a:ext cx="3715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www.exascaleproject.org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4077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52" b="4652"/>
          <a:stretch/>
        </p:blipFill>
        <p:spPr>
          <a:xfrm>
            <a:off x="0" y="0"/>
            <a:ext cx="12192000" cy="6169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47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2927-D7E2-1C4C-94E8-6466AE78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E4S Container Download from https://e4s.io</a:t>
            </a:r>
          </a:p>
        </p:txBody>
      </p:sp>
      <p:sp>
        <p:nvSpPr>
          <p:cNvPr id="6" name="Google Shape;339;p45">
            <a:extLst>
              <a:ext uri="{FF2B5EF4-FFF2-40B4-BE49-F238E27FC236}">
                <a16:creationId xmlns:a16="http://schemas.microsoft.com/office/drawing/2014/main" id="{3A28DFA0-0D3B-E16C-4C35-8E23BF45C99B}"/>
              </a:ext>
            </a:extLst>
          </p:cNvPr>
          <p:cNvSpPr txBox="1">
            <a:spLocks/>
          </p:cNvSpPr>
          <p:nvPr/>
        </p:nvSpPr>
        <p:spPr bwMode="auto">
          <a:xfrm>
            <a:off x="9395175" y="1460425"/>
            <a:ext cx="2644614" cy="2316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600" dirty="0"/>
              <a:t>Separate full featured Singularity images for 3 GPU architectures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600" dirty="0"/>
              <a:t>GPU full featured images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400" dirty="0"/>
              <a:t>x86_64 (Intel, AMD, NVIDIA)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400" dirty="0"/>
              <a:t>ppc64le (NVIDIA)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400" dirty="0"/>
              <a:t>aarch64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1400" dirty="0"/>
              <a:t>NVIDIA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)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dirty="0"/>
              <a:t>Full featured images available</a:t>
            </a:r>
            <a:br>
              <a:rPr lang="en-US" sz="1800" dirty="0"/>
            </a:br>
            <a:r>
              <a:rPr lang="en-US" sz="1800" dirty="0"/>
              <a:t>on </a:t>
            </a:r>
            <a:r>
              <a:rPr lang="en-US" sz="1800" dirty="0" err="1"/>
              <a:t>Dockerhub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600" dirty="0"/>
              <a:t>130+ products on 3 architectures </a:t>
            </a:r>
            <a:endParaRPr lang="en-US" sz="14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78168E-11AE-80B2-A024-9300DE3B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76" y="726676"/>
            <a:ext cx="7772400" cy="597519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B7B8BAD0-26FB-E180-3DC6-2F2CB401B040}"/>
              </a:ext>
            </a:extLst>
          </p:cNvPr>
          <p:cNvSpPr/>
          <p:nvPr/>
        </p:nvSpPr>
        <p:spPr>
          <a:xfrm>
            <a:off x="3893769" y="3173150"/>
            <a:ext cx="1150570" cy="237683"/>
          </a:xfrm>
          <a:prstGeom prst="frame">
            <a:avLst>
              <a:gd name="adj1" fmla="val 103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02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2001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Download E4S 25.06 GPU Container Images: AMD, Intel, and NVIDIA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87D6C1-A60A-3246-0F91-E4D53F91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053" y="705136"/>
            <a:ext cx="7270393" cy="5589262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36864DB-5D2A-04FD-1436-949326CDB2DE}"/>
              </a:ext>
            </a:extLst>
          </p:cNvPr>
          <p:cNvSpPr/>
          <p:nvPr/>
        </p:nvSpPr>
        <p:spPr>
          <a:xfrm>
            <a:off x="5183475" y="1568407"/>
            <a:ext cx="1944000" cy="190175"/>
          </a:xfrm>
          <a:prstGeom prst="frame">
            <a:avLst>
              <a:gd name="adj1" fmla="val 79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4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499" y="230017"/>
            <a:ext cx="11816443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base container images allow users to customize their containers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D737C-4F5A-217E-FDA4-59C2D181C2ED}"/>
              </a:ext>
            </a:extLst>
          </p:cNvPr>
          <p:cNvSpPr txBox="1"/>
          <p:nvPr/>
        </p:nvSpPr>
        <p:spPr>
          <a:xfrm>
            <a:off x="10058401" y="1965148"/>
            <a:ext cx="1948034" cy="1287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Intel </a:t>
            </a:r>
            <a:r>
              <a:rPr lang="en-US" dirty="0" err="1">
                <a:latin typeface="+mn-lt"/>
              </a:rPr>
              <a:t>oneAPI</a:t>
            </a:r>
            <a:endParaRPr lang="en-US" dirty="0"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AMD </a:t>
            </a:r>
            <a:r>
              <a:rPr lang="en-US" dirty="0" err="1">
                <a:latin typeface="+mn-lt"/>
              </a:rPr>
              <a:t>ROCm</a:t>
            </a:r>
            <a:endParaRPr lang="en-US" dirty="0"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NVIDIA CUDA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62600-52E6-2B04-36FC-CB429B5E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9" y="728663"/>
            <a:ext cx="7772400" cy="597519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36864DB-5D2A-04FD-1436-949326CDB2DE}"/>
              </a:ext>
            </a:extLst>
          </p:cNvPr>
          <p:cNvSpPr/>
          <p:nvPr/>
        </p:nvSpPr>
        <p:spPr>
          <a:xfrm>
            <a:off x="4899930" y="2030847"/>
            <a:ext cx="2148822" cy="233957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9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Application Specific CI and minimal CI images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242885" y="6294398"/>
            <a:ext cx="15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dirty="0"/>
              <a:t>https://e4s.io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AC3525-44E5-245B-9F21-09A2BAED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4067"/>
            <a:ext cx="7772400" cy="59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6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190500" y="230017"/>
            <a:ext cx="11658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E4S Facility Deployment and AWS EC2 Image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7F3A14-7F37-E399-CAD3-66812A8B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76" y="646329"/>
            <a:ext cx="9356448" cy="55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50921"/>
      </p:ext>
    </p:extLst>
  </p:cSld>
  <p:clrMapOvr>
    <a:masterClrMapping/>
  </p:clrMapOvr>
</p:sld>
</file>

<file path=ppt/theme/theme1.xml><?xml version="1.0" encoding="utf-8"?>
<a:theme xmlns:a="http://schemas.openxmlformats.org/drawingml/2006/main" name="1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10.xml><?xml version="1.0" encoding="utf-8"?>
<a:theme xmlns:a="http://schemas.openxmlformats.org/drawingml/2006/main" name="13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11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3.xml><?xml version="1.0" encoding="utf-8"?>
<a:theme xmlns:a="http://schemas.openxmlformats.org/drawingml/2006/main" name="3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4.xml><?xml version="1.0" encoding="utf-8"?>
<a:theme xmlns:a="http://schemas.openxmlformats.org/drawingml/2006/main" name="4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5.xml><?xml version="1.0" encoding="utf-8"?>
<a:theme xmlns:a="http://schemas.openxmlformats.org/drawingml/2006/main" name="6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 for distribution" id="{F60C01E2-4C88-461C-BB45-E3174D3B54EA}" vid="{9DD0B4DE-E2B1-4354-9AF6-32596D7C2E22}"/>
    </a:ext>
  </a:extLst>
</a:theme>
</file>

<file path=ppt/theme/theme6.xml><?xml version="1.0" encoding="utf-8"?>
<a:theme xmlns:a="http://schemas.openxmlformats.org/drawingml/2006/main" name="7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7.xml><?xml version="1.0" encoding="utf-8"?>
<a:theme xmlns:a="http://schemas.openxmlformats.org/drawingml/2006/main" name="8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8.xml><?xml version="1.0" encoding="utf-8"?>
<a:theme xmlns:a="http://schemas.openxmlformats.org/drawingml/2006/main" name="9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A02F64FE-5291-4ACC-9EF5-3317EB1D1396}" vid="{2E02C1B1-FBEC-4689-AC9A-55943F7255E3}"/>
    </a:ext>
  </a:extLst>
</a:theme>
</file>

<file path=ppt/theme/theme9.xml><?xml version="1.0" encoding="utf-8"?>
<a:theme xmlns:a="http://schemas.openxmlformats.org/drawingml/2006/main" name="5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 for distribution" id="{F60C01E2-4C88-461C-BB45-E3174D3B54EA}" vid="{9DD0B4DE-E2B1-4354-9AF6-32596D7C2E2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C93F5105CD834D99A140CF7A848F9B" ma:contentTypeVersion="" ma:contentTypeDescription="Create a new document." ma:contentTypeScope="" ma:versionID="71909f016a606dec504c831bcf5394c4">
  <xsd:schema xmlns:xsd="http://www.w3.org/2001/XMLSchema" xmlns:xs="http://www.w3.org/2001/XMLSchema" xmlns:p="http://schemas.microsoft.com/office/2006/metadata/properties" xmlns:ns2="ccd827ec-57f4-43ef-93e4-a777ee610c4c" targetNamespace="http://schemas.microsoft.com/office/2006/metadata/properties" ma:root="true" ma:fieldsID="973155da92ff7c9e25692c364cd0ee0c" ns2:_="">
    <xsd:import namespace="ccd827ec-57f4-43ef-93e4-a777ee610c4c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827ec-57f4-43ef-93e4-a777ee610c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935B53-FBEC-4B2C-9775-F76F66F548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827ec-57f4-43ef-93e4-a777ee610c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ccd827ec-57f4-43ef-93e4-a777ee610c4c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2764</Words>
  <Application>Microsoft Macintosh PowerPoint</Application>
  <PresentationFormat>Widescreen</PresentationFormat>
  <Paragraphs>290</Paragraphs>
  <Slides>48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Arial</vt:lpstr>
      <vt:lpstr>Arial Black</vt:lpstr>
      <vt:lpstr>Calibri</vt:lpstr>
      <vt:lpstr>Century Gothic</vt:lpstr>
      <vt:lpstr>Courier New</vt:lpstr>
      <vt:lpstr>Helvetica Neue</vt:lpstr>
      <vt:lpstr>1_ORNL</vt:lpstr>
      <vt:lpstr>2_ORNL</vt:lpstr>
      <vt:lpstr>3_ORNL</vt:lpstr>
      <vt:lpstr>4_ORNL</vt:lpstr>
      <vt:lpstr>6_ORNL</vt:lpstr>
      <vt:lpstr>7_ORNL</vt:lpstr>
      <vt:lpstr>8_ORNL</vt:lpstr>
      <vt:lpstr>9_ORNL</vt:lpstr>
      <vt:lpstr>5_ORNL</vt:lpstr>
      <vt:lpstr>13_ORNL</vt:lpstr>
      <vt:lpstr>E4S: The Extreme-scale Scientific Software Stack  Release 25.06</vt:lpstr>
      <vt:lpstr>E4S 25.06: What’s New? </vt:lpstr>
      <vt:lpstr>E4S: Extreme-scale Scientific Software Stack</vt:lpstr>
      <vt:lpstr>E4S Download from https://e4s.io</vt:lpstr>
      <vt:lpstr>E4S Container Download from https://e4s.io</vt:lpstr>
      <vt:lpstr>Download E4S 25.06 GPU Container Images: AMD, Intel, and NVIDIA</vt:lpstr>
      <vt:lpstr>E4S base container images allow users to customize their containers</vt:lpstr>
      <vt:lpstr>E4S Application Specific CI and minimal CI images</vt:lpstr>
      <vt:lpstr>E4S Facility Deployment and AWS EC2 Image</vt:lpstr>
      <vt:lpstr>E4S 25.06 Detailed Documentation for Bare-metal Installation</vt:lpstr>
      <vt:lpstr>E4S DocPortal updated with new applications and AI/ML tools</vt:lpstr>
      <vt:lpstr>E4S Tools: e4s-chain-spack.sh to customize software stack</vt:lpstr>
      <vt:lpstr>E4S Tools: e4s-chain-spack.sh to customize software stack</vt:lpstr>
      <vt:lpstr>E4S Tools: e4s-alc: Customize container images</vt:lpstr>
      <vt:lpstr>E4S Tools: e4s-cl: Container Launch tool for MPI applications</vt:lpstr>
      <vt:lpstr>e4s-cl: A tool to simplify the launch of MPI jobs in E4S containers</vt:lpstr>
      <vt:lpstr>e4s-cl: A tool to simplify the launch of MPI jobs in E4S containers</vt:lpstr>
      <vt:lpstr>E4S on Commercial Cloud Platforms: ParaTools Pro for E4STM</vt:lpstr>
      <vt:lpstr>E4S on Adaptive Computing’s Heidi AI/On Demand Data Center (ODDC)</vt:lpstr>
      <vt:lpstr>ParaTools Pro for E4STM on Commercial Clouds: AWS Marketplace </vt:lpstr>
      <vt:lpstr>ParaTools Pro for E4STM on Commercial Clouds: Azure Marketplace</vt:lpstr>
      <vt:lpstr>ParaTools Pro for E4STM on Google Cloud  Marketplace</vt:lpstr>
      <vt:lpstr>ParaTools Pro for E4STM on Oracle Cloud Marketplace </vt:lpstr>
      <vt:lpstr>E4S 25.06 Release on DockerHub: Base images</vt:lpstr>
      <vt:lpstr>E4S 25.06 Release on DockerHub: Full Featured CUDA image</vt:lpstr>
      <vt:lpstr>E4S 25.06 Release on DockerHub: Full Featured ROCm image</vt:lpstr>
      <vt:lpstr>E4S 25.06 Release on DockerHub: Full Featured oneAPI image</vt:lpstr>
      <vt:lpstr>E4S 25.06 image for NVIDIA H100 GPU on x86_64</vt:lpstr>
      <vt:lpstr>E4S 25.06 image for NVIDIA GPUs (x86_64)</vt:lpstr>
      <vt:lpstr>E4S 25.06 image for NVIDIA GPUs (x86_64)</vt:lpstr>
      <vt:lpstr>NVIDIA® BioNeMoTM Framework on E4S 25.06 CUDA x86_64 </vt:lpstr>
      <vt:lpstr>E4S 25.06 image for CUDA and x86_64 with VSCodium IDE</vt:lpstr>
      <vt:lpstr>E4S 25.06 image for CUDA and x86_64 with VSCodium IDE</vt:lpstr>
      <vt:lpstr>Creating a Chatbot using Vllm using E4S 25.06 image for x86_64</vt:lpstr>
      <vt:lpstr>GPU accelerated 3D graphics using E4S 25.06 image for x86_64</vt:lpstr>
      <vt:lpstr>VisIt: GPU accelerated 3D graphics in E4S 25.06 image for x86_64</vt:lpstr>
      <vt:lpstr>E4S 25.06 image for NVIDIA Grace-Hopper (cuda90, aarch64)</vt:lpstr>
      <vt:lpstr>E4S 25.06 image for x86_64 for AMD MI300A GPU (ROCm 6.3.3)</vt:lpstr>
      <vt:lpstr>E4S 25.06 image for CPU x86_64 without GPU runtimes (GCC)</vt:lpstr>
      <vt:lpstr>E4S 25.06 image for Intel GPUs with Intel compilers (x86_64)</vt:lpstr>
      <vt:lpstr>E4S 25.06 image for Intel® oneAPI built with Intel MPI and compilers</vt:lpstr>
      <vt:lpstr>Intel oneAPI based packages in E4S 25.06 image for x86_64</vt:lpstr>
      <vt:lpstr>PyTorch built for Intel XPUs in E4S 25.06 Intel® oneAPI image</vt:lpstr>
      <vt:lpstr>E4S 25.06 image for ppc64le with NVIDIA GPUs (IBM Power 9)</vt:lpstr>
      <vt:lpstr>E4S: An HPC-AI Software Ecosystem for Science! </vt:lpstr>
      <vt:lpstr>Acknowledgment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2019-06-25T02:25:24Z</cp:lastPrinted>
  <dcterms:created xsi:type="dcterms:W3CDTF">2018-10-25T20:34:01Z</dcterms:created>
  <dcterms:modified xsi:type="dcterms:W3CDTF">2025-06-08T14:36:58Z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0x0101008CC93F5105CD834D99A140CF7A848F9B</vt:lpwstr>
  </property>
</Properties>
</file>